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8288000" cy="10287000"/>
  <p:notesSz cx="6858000" cy="9144000"/>
  <p:embeddedFontLst>
    <p:embeddedFont>
      <p:font typeface="Brice BoldCondensed" charset="1" panose="00000000000000000000"/>
      <p:regular r:id="rId58"/>
    </p:embeddedFont>
    <p:embeddedFont>
      <p:font typeface="Agrandir" charset="1" panose="00000500000000000000"/>
      <p:regular r:id="rId59"/>
    </p:embeddedFont>
    <p:embeddedFont>
      <p:font typeface="Agrandir Italics" charset="1" panose="00000500000000000000"/>
      <p:regular r:id="rId60"/>
    </p:embeddedFont>
    <p:embeddedFont>
      <p:font typeface="Agrandir Bold Italics" charset="1" panose="0000080000000000000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5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5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5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5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5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6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6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6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6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5842"/>
        </a:solidFill>
      </p:bgPr>
    </p:bg>
    <p:spTree>
      <p:nvGrpSpPr>
        <p:cNvPr id="1" name=""/>
        <p:cNvGrpSpPr/>
        <p:nvPr/>
      </p:nvGrpSpPr>
      <p:grpSpPr>
        <a:xfrm>
          <a:off x="0" y="0"/>
          <a:ext cx="0" cy="0"/>
          <a:chOff x="0" y="0"/>
          <a:chExt cx="0" cy="0"/>
        </a:xfrm>
      </p:grpSpPr>
      <p:sp>
        <p:nvSpPr>
          <p:cNvPr name="Freeform 2" id="2"/>
          <p:cNvSpPr/>
          <p:nvPr/>
        </p:nvSpPr>
        <p:spPr>
          <a:xfrm flipH="false" flipV="false" rot="0">
            <a:off x="10241034" y="2852719"/>
            <a:ext cx="9101288" cy="9235625"/>
          </a:xfrm>
          <a:custGeom>
            <a:avLst/>
            <a:gdLst/>
            <a:ahLst/>
            <a:cxnLst/>
            <a:rect r="r" b="b" t="t" l="l"/>
            <a:pathLst>
              <a:path h="9235625" w="9101288">
                <a:moveTo>
                  <a:pt x="0" y="0"/>
                </a:moveTo>
                <a:lnTo>
                  <a:pt x="9101288" y="0"/>
                </a:lnTo>
                <a:lnTo>
                  <a:pt x="9101288" y="9235625"/>
                </a:lnTo>
                <a:lnTo>
                  <a:pt x="0" y="9235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19057">
            <a:off x="11407936" y="-880682"/>
            <a:ext cx="3099793" cy="3060341"/>
          </a:xfrm>
          <a:custGeom>
            <a:avLst/>
            <a:gdLst/>
            <a:ahLst/>
            <a:cxnLst/>
            <a:rect r="r" b="b" t="t" l="l"/>
            <a:pathLst>
              <a:path h="3060341" w="3099793">
                <a:moveTo>
                  <a:pt x="0" y="0"/>
                </a:moveTo>
                <a:lnTo>
                  <a:pt x="3099793" y="0"/>
                </a:lnTo>
                <a:lnTo>
                  <a:pt x="3099793" y="3060341"/>
                </a:lnTo>
                <a:lnTo>
                  <a:pt x="0" y="3060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657">
            <a:off x="15754231" y="1875315"/>
            <a:ext cx="3010138" cy="1630947"/>
          </a:xfrm>
          <a:custGeom>
            <a:avLst/>
            <a:gdLst/>
            <a:ahLst/>
            <a:cxnLst/>
            <a:rect r="r" b="b" t="t" l="l"/>
            <a:pathLst>
              <a:path h="1630947" w="3010138">
                <a:moveTo>
                  <a:pt x="0" y="0"/>
                </a:moveTo>
                <a:lnTo>
                  <a:pt x="3010138" y="0"/>
                </a:lnTo>
                <a:lnTo>
                  <a:pt x="3010138" y="1630947"/>
                </a:lnTo>
                <a:lnTo>
                  <a:pt x="0" y="16309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1120556"/>
            <a:ext cx="10409572" cy="8045889"/>
            <a:chOff x="0" y="0"/>
            <a:chExt cx="13879429" cy="10727852"/>
          </a:xfrm>
        </p:grpSpPr>
        <p:sp>
          <p:nvSpPr>
            <p:cNvPr name="TextBox 6" id="6"/>
            <p:cNvSpPr txBox="true"/>
            <p:nvPr/>
          </p:nvSpPr>
          <p:spPr>
            <a:xfrm rot="0">
              <a:off x="0" y="1106900"/>
              <a:ext cx="13879429" cy="8394703"/>
            </a:xfrm>
            <a:prstGeom prst="rect">
              <a:avLst/>
            </a:prstGeom>
          </p:spPr>
          <p:txBody>
            <a:bodyPr anchor="t" rtlCol="false" tIns="0" lIns="0" bIns="0" rIns="0">
              <a:spAutoFit/>
            </a:bodyPr>
            <a:lstStyle/>
            <a:p>
              <a:pPr algn="l">
                <a:lnSpc>
                  <a:spcPts val="15750"/>
                </a:lnSpc>
              </a:pPr>
              <a:r>
                <a:rPr lang="en-US" sz="17500">
                  <a:solidFill>
                    <a:srgbClr val="FFFFFF"/>
                  </a:solidFill>
                  <a:latin typeface="Brice BoldCondensed Bold"/>
                </a:rPr>
                <a:t>COVID-19 Analysis using SQL</a:t>
              </a:r>
            </a:p>
          </p:txBody>
        </p:sp>
        <p:sp>
          <p:nvSpPr>
            <p:cNvPr name="TextBox 7" id="7"/>
            <p:cNvSpPr txBox="true"/>
            <p:nvPr/>
          </p:nvSpPr>
          <p:spPr>
            <a:xfrm rot="0">
              <a:off x="0" y="9476203"/>
              <a:ext cx="11163121" cy="1251649"/>
            </a:xfrm>
            <a:prstGeom prst="rect">
              <a:avLst/>
            </a:prstGeom>
          </p:spPr>
          <p:txBody>
            <a:bodyPr anchor="t" rtlCol="false" tIns="0" lIns="0" bIns="0" rIns="0">
              <a:spAutoFit/>
            </a:bodyPr>
            <a:lstStyle/>
            <a:p>
              <a:pPr algn="l">
                <a:lnSpc>
                  <a:spcPts val="3647"/>
                </a:lnSpc>
              </a:pPr>
              <a:r>
                <a:rPr lang="en-US" sz="2399">
                  <a:solidFill>
                    <a:srgbClr val="FFFFFF"/>
                  </a:solidFill>
                  <a:latin typeface="Agrandir"/>
                </a:rPr>
                <a:t>Christian Nico Gayo</a:t>
              </a:r>
            </a:p>
            <a:p>
              <a:pPr algn="l" marL="0" indent="0" lvl="0">
                <a:lnSpc>
                  <a:spcPts val="3648"/>
                </a:lnSpc>
              </a:pPr>
              <a:r>
                <a:rPr lang="en-US" sz="2400">
                  <a:solidFill>
                    <a:srgbClr val="FFFFFF"/>
                  </a:solidFill>
                  <a:latin typeface="Agrandir"/>
                </a:rPr>
                <a:t>MIP-DA-07</a:t>
              </a:r>
            </a:p>
          </p:txBody>
        </p:sp>
        <p:sp>
          <p:nvSpPr>
            <p:cNvPr name="TextBox 8" id="8"/>
            <p:cNvSpPr txBox="true"/>
            <p:nvPr/>
          </p:nvSpPr>
          <p:spPr>
            <a:xfrm rot="0">
              <a:off x="0" y="-152400"/>
              <a:ext cx="11163121" cy="637000"/>
            </a:xfrm>
            <a:prstGeom prst="rect">
              <a:avLst/>
            </a:prstGeom>
          </p:spPr>
          <p:txBody>
            <a:bodyPr anchor="t" rtlCol="false" tIns="0" lIns="0" bIns="0" rIns="0">
              <a:spAutoFit/>
            </a:bodyPr>
            <a:lstStyle/>
            <a:p>
              <a:pPr algn="l" marL="0" indent="0" lvl="0">
                <a:lnSpc>
                  <a:spcPts val="3647"/>
                </a:lnSpc>
              </a:pPr>
              <a:r>
                <a:rPr lang="en-US" sz="2399">
                  <a:solidFill>
                    <a:srgbClr val="FFFFFF"/>
                  </a:solidFill>
                  <a:latin typeface="Agrandir"/>
                </a:rPr>
                <a:t>TASK 2 | Mentorness Data Analytics Internship</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CC08"/>
        </a:solidFill>
      </p:bgPr>
    </p:bg>
    <p:spTree>
      <p:nvGrpSpPr>
        <p:cNvPr id="1" name=""/>
        <p:cNvGrpSpPr/>
        <p:nvPr/>
      </p:nvGrpSpPr>
      <p:grpSpPr>
        <a:xfrm>
          <a:off x="0" y="0"/>
          <a:ext cx="0" cy="0"/>
          <a:chOff x="0" y="0"/>
          <a:chExt cx="0" cy="0"/>
        </a:xfrm>
      </p:grpSpPr>
      <p:sp>
        <p:nvSpPr>
          <p:cNvPr name="TextBox 2" id="2"/>
          <p:cNvSpPr txBox="true"/>
          <p:nvPr/>
        </p:nvSpPr>
        <p:spPr>
          <a:xfrm rot="0">
            <a:off x="1028700" y="1228725"/>
            <a:ext cx="13824236" cy="942975"/>
          </a:xfrm>
          <a:prstGeom prst="rect">
            <a:avLst/>
          </a:prstGeom>
        </p:spPr>
        <p:txBody>
          <a:bodyPr anchor="t" rtlCol="false" tIns="0" lIns="0" bIns="0" rIns="0">
            <a:spAutoFit/>
          </a:bodyPr>
          <a:lstStyle/>
          <a:p>
            <a:pPr algn="l">
              <a:lnSpc>
                <a:spcPts val="6750"/>
              </a:lnSpc>
            </a:pPr>
            <a:r>
              <a:rPr lang="en-US" sz="7500">
                <a:solidFill>
                  <a:srgbClr val="000000"/>
                </a:solidFill>
                <a:latin typeface="Brice BoldCondensed Bold"/>
              </a:rPr>
              <a:t>Date formatting issue </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3606120"/>
            <a:ext cx="16230600" cy="3688773"/>
          </a:xfrm>
          <a:custGeom>
            <a:avLst/>
            <a:gdLst/>
            <a:ahLst/>
            <a:cxnLst/>
            <a:rect r="r" b="b" t="t" l="l"/>
            <a:pathLst>
              <a:path h="3688773" w="16230600">
                <a:moveTo>
                  <a:pt x="0" y="0"/>
                </a:moveTo>
                <a:lnTo>
                  <a:pt x="16230600" y="0"/>
                </a:lnTo>
                <a:lnTo>
                  <a:pt x="16230600" y="3688773"/>
                </a:lnTo>
                <a:lnTo>
                  <a:pt x="0" y="3688773"/>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CC08"/>
        </a:solidFill>
      </p:bgPr>
    </p:bg>
    <p:spTree>
      <p:nvGrpSpPr>
        <p:cNvPr id="1" name=""/>
        <p:cNvGrpSpPr/>
        <p:nvPr/>
      </p:nvGrpSpPr>
      <p:grpSpPr>
        <a:xfrm>
          <a:off x="0" y="0"/>
          <a:ext cx="0" cy="0"/>
          <a:chOff x="0" y="0"/>
          <a:chExt cx="0" cy="0"/>
        </a:xfrm>
      </p:grpSpPr>
      <p:sp>
        <p:nvSpPr>
          <p:cNvPr name="TextBox 2" id="2"/>
          <p:cNvSpPr txBox="true"/>
          <p:nvPr/>
        </p:nvSpPr>
        <p:spPr>
          <a:xfrm rot="0">
            <a:off x="1028700" y="1228725"/>
            <a:ext cx="13824236" cy="942975"/>
          </a:xfrm>
          <a:prstGeom prst="rect">
            <a:avLst/>
          </a:prstGeom>
        </p:spPr>
        <p:txBody>
          <a:bodyPr anchor="t" rtlCol="false" tIns="0" lIns="0" bIns="0" rIns="0">
            <a:spAutoFit/>
          </a:bodyPr>
          <a:lstStyle/>
          <a:p>
            <a:pPr algn="l">
              <a:lnSpc>
                <a:spcPts val="6750"/>
              </a:lnSpc>
            </a:pPr>
            <a:r>
              <a:rPr lang="en-US" sz="7500">
                <a:solidFill>
                  <a:srgbClr val="000000"/>
                </a:solidFill>
                <a:latin typeface="Brice BoldCondensed Bold"/>
              </a:rPr>
              <a:t>Results after executing UPDATE query</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8537" y="4648170"/>
            <a:ext cx="6502281" cy="990660"/>
          </a:xfrm>
          <a:custGeom>
            <a:avLst/>
            <a:gdLst/>
            <a:ahLst/>
            <a:cxnLst/>
            <a:rect r="r" b="b" t="t" l="l"/>
            <a:pathLst>
              <a:path h="990660" w="6502281">
                <a:moveTo>
                  <a:pt x="0" y="0"/>
                </a:moveTo>
                <a:lnTo>
                  <a:pt x="6502281" y="0"/>
                </a:lnTo>
                <a:lnTo>
                  <a:pt x="6502281" y="990660"/>
                </a:lnTo>
                <a:lnTo>
                  <a:pt x="0" y="990660"/>
                </a:lnTo>
                <a:lnTo>
                  <a:pt x="0" y="0"/>
                </a:lnTo>
                <a:close/>
              </a:path>
            </a:pathLst>
          </a:custGeom>
          <a:blipFill>
            <a:blip r:embed="rId6"/>
            <a:stretch>
              <a:fillRect l="-81683" t="-1212761" r="-365650" b="-932535"/>
            </a:stretch>
          </a:blipFill>
        </p:spPr>
      </p:sp>
      <p:sp>
        <p:nvSpPr>
          <p:cNvPr name="Freeform 6" id="6"/>
          <p:cNvSpPr/>
          <p:nvPr/>
        </p:nvSpPr>
        <p:spPr>
          <a:xfrm flipH="false" flipV="false" rot="0">
            <a:off x="9144000" y="3199886"/>
            <a:ext cx="8239117" cy="4634503"/>
          </a:xfrm>
          <a:custGeom>
            <a:avLst/>
            <a:gdLst/>
            <a:ahLst/>
            <a:cxnLst/>
            <a:rect r="r" b="b" t="t" l="l"/>
            <a:pathLst>
              <a:path h="4634503" w="8239117">
                <a:moveTo>
                  <a:pt x="0" y="0"/>
                </a:moveTo>
                <a:lnTo>
                  <a:pt x="8239117" y="0"/>
                </a:lnTo>
                <a:lnTo>
                  <a:pt x="8239117" y="4634503"/>
                </a:lnTo>
                <a:lnTo>
                  <a:pt x="0" y="4634503"/>
                </a:lnTo>
                <a:lnTo>
                  <a:pt x="0" y="0"/>
                </a:lnTo>
                <a:close/>
              </a:path>
            </a:pathLst>
          </a:custGeom>
          <a:blipFill>
            <a:blip r:embed="rId7"/>
            <a:stretch>
              <a:fillRect l="-32003" t="-61722" r="-85104" b="-79508"/>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5842"/>
        </a:solidFill>
      </p:bgPr>
    </p:bg>
    <p:spTree>
      <p:nvGrpSpPr>
        <p:cNvPr id="1" name=""/>
        <p:cNvGrpSpPr/>
        <p:nvPr/>
      </p:nvGrpSpPr>
      <p:grpSpPr>
        <a:xfrm>
          <a:off x="0" y="0"/>
          <a:ext cx="0" cy="0"/>
          <a:chOff x="0" y="0"/>
          <a:chExt cx="0" cy="0"/>
        </a:xfrm>
      </p:grpSpPr>
      <p:grpSp>
        <p:nvGrpSpPr>
          <p:cNvPr name="Group 2" id="2"/>
          <p:cNvGrpSpPr/>
          <p:nvPr/>
        </p:nvGrpSpPr>
        <p:grpSpPr>
          <a:xfrm rot="0">
            <a:off x="1028700" y="2120681"/>
            <a:ext cx="10409572" cy="6045639"/>
            <a:chOff x="0" y="0"/>
            <a:chExt cx="13879429" cy="8060852"/>
          </a:xfrm>
        </p:grpSpPr>
        <p:sp>
          <p:nvSpPr>
            <p:cNvPr name="TextBox 3" id="3"/>
            <p:cNvSpPr txBox="true"/>
            <p:nvPr/>
          </p:nvSpPr>
          <p:spPr>
            <a:xfrm rot="0">
              <a:off x="0" y="1106900"/>
              <a:ext cx="13879429" cy="5727703"/>
            </a:xfrm>
            <a:prstGeom prst="rect">
              <a:avLst/>
            </a:prstGeom>
          </p:spPr>
          <p:txBody>
            <a:bodyPr anchor="t" rtlCol="false" tIns="0" lIns="0" bIns="0" rIns="0">
              <a:spAutoFit/>
            </a:bodyPr>
            <a:lstStyle/>
            <a:p>
              <a:pPr algn="l">
                <a:lnSpc>
                  <a:spcPts val="15750"/>
                </a:lnSpc>
              </a:pPr>
              <a:r>
                <a:rPr lang="en-US" sz="17500">
                  <a:solidFill>
                    <a:srgbClr val="FFFFFF"/>
                  </a:solidFill>
                  <a:latin typeface="Brice BoldCondensed Bold"/>
                </a:rPr>
                <a:t>Data</a:t>
              </a:r>
            </a:p>
            <a:p>
              <a:pPr algn="l">
                <a:lnSpc>
                  <a:spcPts val="15750"/>
                </a:lnSpc>
              </a:pPr>
              <a:r>
                <a:rPr lang="en-US" sz="17500">
                  <a:solidFill>
                    <a:srgbClr val="FFFFFF"/>
                  </a:solidFill>
                  <a:latin typeface="Brice BoldCondensed Bold"/>
                </a:rPr>
                <a:t>Exploration</a:t>
              </a:r>
            </a:p>
          </p:txBody>
        </p:sp>
        <p:sp>
          <p:nvSpPr>
            <p:cNvPr name="TextBox 4" id="4"/>
            <p:cNvSpPr txBox="true"/>
            <p:nvPr/>
          </p:nvSpPr>
          <p:spPr>
            <a:xfrm rot="0">
              <a:off x="0" y="6809203"/>
              <a:ext cx="11163121" cy="1251649"/>
            </a:xfrm>
            <a:prstGeom prst="rect">
              <a:avLst/>
            </a:prstGeom>
          </p:spPr>
          <p:txBody>
            <a:bodyPr anchor="t" rtlCol="false" tIns="0" lIns="0" bIns="0" rIns="0">
              <a:spAutoFit/>
            </a:bodyPr>
            <a:lstStyle/>
            <a:p>
              <a:pPr algn="l">
                <a:lnSpc>
                  <a:spcPts val="3647"/>
                </a:lnSpc>
              </a:pPr>
              <a:r>
                <a:rPr lang="en-US" sz="2399">
                  <a:solidFill>
                    <a:srgbClr val="FFFFFF"/>
                  </a:solidFill>
                  <a:latin typeface="Agrandir"/>
                </a:rPr>
                <a:t>Christian Nico Gayo</a:t>
              </a:r>
            </a:p>
            <a:p>
              <a:pPr algn="l" marL="0" indent="0" lvl="0">
                <a:lnSpc>
                  <a:spcPts val="3648"/>
                </a:lnSpc>
              </a:pPr>
              <a:r>
                <a:rPr lang="en-US" sz="2400">
                  <a:solidFill>
                    <a:srgbClr val="FFFFFF"/>
                  </a:solidFill>
                  <a:latin typeface="Agrandir"/>
                </a:rPr>
                <a:t>MIP-DA-07</a:t>
              </a:r>
            </a:p>
          </p:txBody>
        </p:sp>
        <p:sp>
          <p:nvSpPr>
            <p:cNvPr name="TextBox 5" id="5"/>
            <p:cNvSpPr txBox="true"/>
            <p:nvPr/>
          </p:nvSpPr>
          <p:spPr>
            <a:xfrm rot="0">
              <a:off x="0" y="-152400"/>
              <a:ext cx="11163121" cy="637000"/>
            </a:xfrm>
            <a:prstGeom prst="rect">
              <a:avLst/>
            </a:prstGeom>
          </p:spPr>
          <p:txBody>
            <a:bodyPr anchor="t" rtlCol="false" tIns="0" lIns="0" bIns="0" rIns="0">
              <a:spAutoFit/>
            </a:bodyPr>
            <a:lstStyle/>
            <a:p>
              <a:pPr algn="l" marL="0" indent="0" lvl="0">
                <a:lnSpc>
                  <a:spcPts val="3647"/>
                </a:lnSpc>
              </a:pPr>
              <a:r>
                <a:rPr lang="en-US" sz="2399">
                  <a:solidFill>
                    <a:srgbClr val="FFFFFF"/>
                  </a:solidFill>
                  <a:latin typeface="Agrandir"/>
                </a:rPr>
                <a:t>COVID-19 Analysis using SQL</a:t>
              </a:r>
            </a:p>
          </p:txBody>
        </p:sp>
      </p:grpSp>
      <p:sp>
        <p:nvSpPr>
          <p:cNvPr name="Freeform 6" id="6"/>
          <p:cNvSpPr/>
          <p:nvPr/>
        </p:nvSpPr>
        <p:spPr>
          <a:xfrm flipH="false" flipV="false" rot="0">
            <a:off x="7842063" y="2120681"/>
            <a:ext cx="11151341" cy="8414194"/>
          </a:xfrm>
          <a:custGeom>
            <a:avLst/>
            <a:gdLst/>
            <a:ahLst/>
            <a:cxnLst/>
            <a:rect r="r" b="b" t="t" l="l"/>
            <a:pathLst>
              <a:path h="8414194" w="11151341">
                <a:moveTo>
                  <a:pt x="0" y="0"/>
                </a:moveTo>
                <a:lnTo>
                  <a:pt x="11151341" y="0"/>
                </a:lnTo>
                <a:lnTo>
                  <a:pt x="11151341" y="8414193"/>
                </a:lnTo>
                <a:lnTo>
                  <a:pt x="0" y="8414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Q1. Write SQL query to check for NULL values.</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205980"/>
            <a:ext cx="12925088" cy="5875040"/>
          </a:xfrm>
          <a:custGeom>
            <a:avLst/>
            <a:gdLst/>
            <a:ahLst/>
            <a:cxnLst/>
            <a:rect r="r" b="b" t="t" l="l"/>
            <a:pathLst>
              <a:path h="5875040" w="12925088">
                <a:moveTo>
                  <a:pt x="0" y="0"/>
                </a:moveTo>
                <a:lnTo>
                  <a:pt x="12925088" y="0"/>
                </a:lnTo>
                <a:lnTo>
                  <a:pt x="12925088" y="5875040"/>
                </a:lnTo>
                <a:lnTo>
                  <a:pt x="0" y="5875040"/>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587028"/>
            <a:ext cx="8115300" cy="3112944"/>
          </a:xfrm>
          <a:custGeom>
            <a:avLst/>
            <a:gdLst/>
            <a:ahLst/>
            <a:cxnLst/>
            <a:rect r="r" b="b" t="t" l="l"/>
            <a:pathLst>
              <a:path h="3112944" w="8115300">
                <a:moveTo>
                  <a:pt x="0" y="0"/>
                </a:moveTo>
                <a:lnTo>
                  <a:pt x="8115300" y="0"/>
                </a:lnTo>
                <a:lnTo>
                  <a:pt x="8115300" y="3112944"/>
                </a:lnTo>
                <a:lnTo>
                  <a:pt x="0" y="3112944"/>
                </a:lnTo>
                <a:lnTo>
                  <a:pt x="0" y="0"/>
                </a:lnTo>
                <a:close/>
              </a:path>
            </a:pathLst>
          </a:custGeom>
          <a:blipFill>
            <a:blip r:embed="rId2"/>
            <a:stretch>
              <a:fillRect l="-38073" t="-209349" r="-99051" b="-77009"/>
            </a:stretch>
          </a:blipFill>
        </p:spPr>
      </p:sp>
      <p:grpSp>
        <p:nvGrpSpPr>
          <p:cNvPr name="Group 3" id="3"/>
          <p:cNvGrpSpPr/>
          <p:nvPr/>
        </p:nvGrpSpPr>
        <p:grpSpPr>
          <a:xfrm rot="0">
            <a:off x="1028700" y="3838512"/>
            <a:ext cx="7610564" cy="2609977"/>
            <a:chOff x="0" y="0"/>
            <a:chExt cx="10147419" cy="3479969"/>
          </a:xfrm>
        </p:grpSpPr>
        <p:sp>
          <p:nvSpPr>
            <p:cNvPr name="TextBox 4" id="4"/>
            <p:cNvSpPr txBox="true"/>
            <p:nvPr/>
          </p:nvSpPr>
          <p:spPr>
            <a:xfrm rot="0">
              <a:off x="0" y="1827741"/>
              <a:ext cx="10147419" cy="16522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There are no NULL records contained within the dataset.</a:t>
              </a:r>
            </a:p>
          </p:txBody>
        </p:sp>
        <p:sp>
          <p:nvSpPr>
            <p:cNvPr name="TextBox 5" id="5"/>
            <p:cNvSpPr txBox="true"/>
            <p:nvPr/>
          </p:nvSpPr>
          <p:spPr>
            <a:xfrm rot="0">
              <a:off x="0" y="209550"/>
              <a:ext cx="10147419" cy="1818216"/>
            </a:xfrm>
            <a:prstGeom prst="rect">
              <a:avLst/>
            </a:prstGeom>
          </p:spPr>
          <p:txBody>
            <a:bodyPr anchor="t" rtlCol="false" tIns="0" lIns="0" bIns="0" rIns="0">
              <a:spAutoFit/>
            </a:bodyPr>
            <a:lstStyle/>
            <a:p>
              <a:pPr algn="just">
                <a:lnSpc>
                  <a:spcPts val="9699"/>
                </a:lnSpc>
              </a:pPr>
              <a:r>
                <a:rPr lang="en-US" sz="9999">
                  <a:solidFill>
                    <a:srgbClr val="000000"/>
                  </a:solidFill>
                  <a:latin typeface="Brice BoldCondensed Bold"/>
                </a:rPr>
                <a:t>No NULL records.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Q2. If NULL values are present, update them with zeros for all columns. </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551570"/>
            <a:ext cx="12925088" cy="5183859"/>
          </a:xfrm>
          <a:custGeom>
            <a:avLst/>
            <a:gdLst/>
            <a:ahLst/>
            <a:cxnLst/>
            <a:rect r="r" b="b" t="t" l="l"/>
            <a:pathLst>
              <a:path h="5183859" w="12925088">
                <a:moveTo>
                  <a:pt x="0" y="0"/>
                </a:moveTo>
                <a:lnTo>
                  <a:pt x="12925088" y="0"/>
                </a:lnTo>
                <a:lnTo>
                  <a:pt x="12925088" y="5183860"/>
                </a:lnTo>
                <a:lnTo>
                  <a:pt x="0" y="5183860"/>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grpSp>
        <p:nvGrpSpPr>
          <p:cNvPr name="Group 2" id="2"/>
          <p:cNvGrpSpPr/>
          <p:nvPr/>
        </p:nvGrpSpPr>
        <p:grpSpPr>
          <a:xfrm rot="0">
            <a:off x="1028700" y="2000187"/>
            <a:ext cx="7610564" cy="6286627"/>
            <a:chOff x="0" y="0"/>
            <a:chExt cx="10147419" cy="8382169"/>
          </a:xfrm>
        </p:grpSpPr>
        <p:sp>
          <p:nvSpPr>
            <p:cNvPr name="TextBox 3" id="3"/>
            <p:cNvSpPr txBox="true"/>
            <p:nvPr/>
          </p:nvSpPr>
          <p:spPr>
            <a:xfrm rot="0">
              <a:off x="0" y="5104341"/>
              <a:ext cx="10147419" cy="32778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NULL values are not present in the dataset. However, for good measure, a query will be run to set NULL values to zero using the COALESCE keyword.</a:t>
              </a:r>
            </a:p>
          </p:txBody>
        </p:sp>
        <p:sp>
          <p:nvSpPr>
            <p:cNvPr name="TextBox 4" id="4"/>
            <p:cNvSpPr txBox="true"/>
            <p:nvPr/>
          </p:nvSpPr>
          <p:spPr>
            <a:xfrm rot="0">
              <a:off x="0" y="209550"/>
              <a:ext cx="10147419" cy="5094816"/>
            </a:xfrm>
            <a:prstGeom prst="rect">
              <a:avLst/>
            </a:prstGeom>
          </p:spPr>
          <p:txBody>
            <a:bodyPr anchor="t" rtlCol="false" tIns="0" lIns="0" bIns="0" rIns="0">
              <a:spAutoFit/>
            </a:bodyPr>
            <a:lstStyle/>
            <a:p>
              <a:pPr algn="l">
                <a:lnSpc>
                  <a:spcPts val="9699"/>
                </a:lnSpc>
              </a:pPr>
              <a:r>
                <a:rPr lang="en-US" sz="9999">
                  <a:solidFill>
                    <a:srgbClr val="000000"/>
                  </a:solidFill>
                  <a:latin typeface="Brice BoldCondensed Bold"/>
                </a:rPr>
                <a:t>No NULL records, using COALESCE to make sure.</a:t>
              </a:r>
            </a:p>
          </p:txBody>
        </p:sp>
      </p:grpSp>
      <p:sp>
        <p:nvSpPr>
          <p:cNvPr name="Freeform 5" id="5"/>
          <p:cNvSpPr/>
          <p:nvPr/>
        </p:nvSpPr>
        <p:spPr>
          <a:xfrm flipH="false" flipV="false" rot="0">
            <a:off x="9144000" y="4434553"/>
            <a:ext cx="7975652" cy="1417894"/>
          </a:xfrm>
          <a:custGeom>
            <a:avLst/>
            <a:gdLst/>
            <a:ahLst/>
            <a:cxnLst/>
            <a:rect r="r" b="b" t="t" l="l"/>
            <a:pathLst>
              <a:path h="1417894" w="7975652">
                <a:moveTo>
                  <a:pt x="0" y="0"/>
                </a:moveTo>
                <a:lnTo>
                  <a:pt x="7975652" y="0"/>
                </a:lnTo>
                <a:lnTo>
                  <a:pt x="7975652" y="1417894"/>
                </a:lnTo>
                <a:lnTo>
                  <a:pt x="0" y="1417894"/>
                </a:lnTo>
                <a:lnTo>
                  <a:pt x="0" y="0"/>
                </a:lnTo>
                <a:close/>
              </a:path>
            </a:pathLst>
          </a:custGeom>
          <a:blipFill>
            <a:blip r:embed="rId2"/>
            <a:stretch>
              <a:fillRect l="-131985" t="-1646352" r="-629311" b="-1281643"/>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Q3. Check for the total number of rows.</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3761138"/>
            <a:ext cx="12925088" cy="2764725"/>
          </a:xfrm>
          <a:custGeom>
            <a:avLst/>
            <a:gdLst/>
            <a:ahLst/>
            <a:cxnLst/>
            <a:rect r="r" b="b" t="t" l="l"/>
            <a:pathLst>
              <a:path h="2764725" w="12925088">
                <a:moveTo>
                  <a:pt x="0" y="0"/>
                </a:moveTo>
                <a:lnTo>
                  <a:pt x="12925088" y="0"/>
                </a:lnTo>
                <a:lnTo>
                  <a:pt x="12925088" y="2764724"/>
                </a:lnTo>
                <a:lnTo>
                  <a:pt x="0" y="2764724"/>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grpSp>
        <p:nvGrpSpPr>
          <p:cNvPr name="Group 2" id="2"/>
          <p:cNvGrpSpPr/>
          <p:nvPr/>
        </p:nvGrpSpPr>
        <p:grpSpPr>
          <a:xfrm rot="0">
            <a:off x="1028700" y="3224149"/>
            <a:ext cx="7610564" cy="3838702"/>
            <a:chOff x="0" y="0"/>
            <a:chExt cx="10147419" cy="5118269"/>
          </a:xfrm>
        </p:grpSpPr>
        <p:sp>
          <p:nvSpPr>
            <p:cNvPr name="TextBox 3" id="3"/>
            <p:cNvSpPr txBox="true"/>
            <p:nvPr/>
          </p:nvSpPr>
          <p:spPr>
            <a:xfrm rot="0">
              <a:off x="0" y="3466041"/>
              <a:ext cx="10147419" cy="16522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There is a total of 78, 386 rows or records contained in the dataset.</a:t>
              </a:r>
            </a:p>
          </p:txBody>
        </p:sp>
        <p:sp>
          <p:nvSpPr>
            <p:cNvPr name="TextBox 4" id="4"/>
            <p:cNvSpPr txBox="true"/>
            <p:nvPr/>
          </p:nvSpPr>
          <p:spPr>
            <a:xfrm rot="0">
              <a:off x="0" y="209550"/>
              <a:ext cx="10147419" cy="3456516"/>
            </a:xfrm>
            <a:prstGeom prst="rect">
              <a:avLst/>
            </a:prstGeom>
          </p:spPr>
          <p:txBody>
            <a:bodyPr anchor="t" rtlCol="false" tIns="0" lIns="0" bIns="0" rIns="0">
              <a:spAutoFit/>
            </a:bodyPr>
            <a:lstStyle/>
            <a:p>
              <a:pPr algn="l">
                <a:lnSpc>
                  <a:spcPts val="9699"/>
                </a:lnSpc>
              </a:pPr>
              <a:r>
                <a:rPr lang="en-US" sz="9999">
                  <a:solidFill>
                    <a:srgbClr val="000000"/>
                  </a:solidFill>
                  <a:latin typeface="Brice BoldCondensed Bold"/>
                </a:rPr>
                <a:t>78,386 rows/records found!</a:t>
              </a:r>
            </a:p>
          </p:txBody>
        </p:sp>
      </p:grpSp>
      <p:sp>
        <p:nvSpPr>
          <p:cNvPr name="Freeform 5" id="5"/>
          <p:cNvSpPr/>
          <p:nvPr/>
        </p:nvSpPr>
        <p:spPr>
          <a:xfrm flipH="false" flipV="false" rot="0">
            <a:off x="9144000" y="3670817"/>
            <a:ext cx="7728210" cy="2945367"/>
          </a:xfrm>
          <a:custGeom>
            <a:avLst/>
            <a:gdLst/>
            <a:ahLst/>
            <a:cxnLst/>
            <a:rect r="r" b="b" t="t" l="l"/>
            <a:pathLst>
              <a:path h="2945367" w="7728210">
                <a:moveTo>
                  <a:pt x="0" y="0"/>
                </a:moveTo>
                <a:lnTo>
                  <a:pt x="7728210" y="0"/>
                </a:lnTo>
                <a:lnTo>
                  <a:pt x="7728210" y="2945366"/>
                </a:lnTo>
                <a:lnTo>
                  <a:pt x="0" y="2945366"/>
                </a:lnTo>
                <a:lnTo>
                  <a:pt x="0" y="0"/>
                </a:lnTo>
                <a:close/>
              </a:path>
            </a:pathLst>
          </a:custGeom>
          <a:blipFill>
            <a:blip r:embed="rId2"/>
            <a:stretch>
              <a:fillRect l="-138010" t="-801774" r="-659853" b="-570641"/>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Q4. Check what is start_date and end_date.</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3588342"/>
            <a:ext cx="12925088" cy="3110315"/>
          </a:xfrm>
          <a:custGeom>
            <a:avLst/>
            <a:gdLst/>
            <a:ahLst/>
            <a:cxnLst/>
            <a:rect r="r" b="b" t="t" l="l"/>
            <a:pathLst>
              <a:path h="3110315" w="12925088">
                <a:moveTo>
                  <a:pt x="0" y="0"/>
                </a:moveTo>
                <a:lnTo>
                  <a:pt x="12925088" y="0"/>
                </a:lnTo>
                <a:lnTo>
                  <a:pt x="12925088" y="3110316"/>
                </a:lnTo>
                <a:lnTo>
                  <a:pt x="0" y="3110316"/>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8037"/>
        </a:solidFill>
      </p:bgPr>
    </p:bg>
    <p:spTree>
      <p:nvGrpSpPr>
        <p:cNvPr id="1" name=""/>
        <p:cNvGrpSpPr/>
        <p:nvPr/>
      </p:nvGrpSpPr>
      <p:grpSpPr>
        <a:xfrm>
          <a:off x="0" y="0"/>
          <a:ext cx="0" cy="0"/>
          <a:chOff x="0" y="0"/>
          <a:chExt cx="0" cy="0"/>
        </a:xfrm>
      </p:grpSpPr>
      <p:sp>
        <p:nvSpPr>
          <p:cNvPr name="Freeform 2" id="2"/>
          <p:cNvSpPr/>
          <p:nvPr/>
        </p:nvSpPr>
        <p:spPr>
          <a:xfrm flipH="true" flipV="false" rot="785649">
            <a:off x="13645344" y="6748613"/>
            <a:ext cx="8449989" cy="8342443"/>
          </a:xfrm>
          <a:custGeom>
            <a:avLst/>
            <a:gdLst/>
            <a:ahLst/>
            <a:cxnLst/>
            <a:rect r="r" b="b" t="t" l="l"/>
            <a:pathLst>
              <a:path h="8342443" w="8449989">
                <a:moveTo>
                  <a:pt x="8449989" y="0"/>
                </a:moveTo>
                <a:lnTo>
                  <a:pt x="0" y="0"/>
                </a:lnTo>
                <a:lnTo>
                  <a:pt x="0" y="8342443"/>
                </a:lnTo>
                <a:lnTo>
                  <a:pt x="8449989" y="8342443"/>
                </a:lnTo>
                <a:lnTo>
                  <a:pt x="844998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421429">
            <a:off x="-2593045" y="-692129"/>
            <a:ext cx="5562276" cy="2497967"/>
          </a:xfrm>
          <a:custGeom>
            <a:avLst/>
            <a:gdLst/>
            <a:ahLst/>
            <a:cxnLst/>
            <a:rect r="r" b="b" t="t" l="l"/>
            <a:pathLst>
              <a:path h="2497967" w="5562276">
                <a:moveTo>
                  <a:pt x="0" y="0"/>
                </a:moveTo>
                <a:lnTo>
                  <a:pt x="5562276" y="0"/>
                </a:lnTo>
                <a:lnTo>
                  <a:pt x="5562276" y="2497968"/>
                </a:lnTo>
                <a:lnTo>
                  <a:pt x="0" y="2497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219200"/>
            <a:ext cx="7495533" cy="1205116"/>
          </a:xfrm>
          <a:prstGeom prst="rect">
            <a:avLst/>
          </a:prstGeom>
        </p:spPr>
        <p:txBody>
          <a:bodyPr anchor="t" rtlCol="false" tIns="0" lIns="0" bIns="0" rIns="0">
            <a:spAutoFit/>
          </a:bodyPr>
          <a:lstStyle/>
          <a:p>
            <a:pPr algn="l">
              <a:lnSpc>
                <a:spcPts val="8895"/>
              </a:lnSpc>
            </a:pPr>
            <a:r>
              <a:rPr lang="en-US" sz="9170">
                <a:solidFill>
                  <a:srgbClr val="000000"/>
                </a:solidFill>
                <a:latin typeface="Brice BoldCondensed Bold"/>
              </a:rPr>
              <a:t>Overview</a:t>
            </a:r>
          </a:p>
        </p:txBody>
      </p:sp>
      <p:sp>
        <p:nvSpPr>
          <p:cNvPr name="TextBox 5" id="5"/>
          <p:cNvSpPr txBox="true"/>
          <p:nvPr/>
        </p:nvSpPr>
        <p:spPr>
          <a:xfrm rot="0">
            <a:off x="1028700" y="3198749"/>
            <a:ext cx="16230600" cy="3708527"/>
          </a:xfrm>
          <a:prstGeom prst="rect">
            <a:avLst/>
          </a:prstGeom>
        </p:spPr>
        <p:txBody>
          <a:bodyPr anchor="t" rtlCol="false" tIns="0" lIns="0" bIns="0" rIns="0">
            <a:spAutoFit/>
          </a:bodyPr>
          <a:lstStyle/>
          <a:p>
            <a:pPr algn="l" marL="0" indent="0" lvl="0">
              <a:lnSpc>
                <a:spcPts val="4864"/>
              </a:lnSpc>
              <a:spcBef>
                <a:spcPct val="0"/>
              </a:spcBef>
            </a:pPr>
            <a:r>
              <a:rPr lang="en-US" sz="3200">
                <a:solidFill>
                  <a:srgbClr val="FFFFFF"/>
                </a:solidFill>
                <a:latin typeface="Agrandir"/>
              </a:rPr>
              <a:t>COVID-19, caused by the novel coronavirus SARS-CoV-2, spreads primarily through respiratory droplets and can result in severe respiratory illness (WHO, 2020). Declared a pandemic by the WHO in March 2020 (WHO, 2020), it has caused widespread illness, mortality, and significant socioeconomic disruption worldwide. Efforts to combat it have included vaccination campaigns, social distancing measures, and public health initiatives to mitigate transmission.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grpSp>
        <p:nvGrpSpPr>
          <p:cNvPr name="Group 2" id="2"/>
          <p:cNvGrpSpPr/>
          <p:nvPr/>
        </p:nvGrpSpPr>
        <p:grpSpPr>
          <a:xfrm rot="0">
            <a:off x="1028700" y="3224149"/>
            <a:ext cx="7610564" cy="3838702"/>
            <a:chOff x="0" y="0"/>
            <a:chExt cx="10147419" cy="5118269"/>
          </a:xfrm>
        </p:grpSpPr>
        <p:sp>
          <p:nvSpPr>
            <p:cNvPr name="TextBox 3" id="3"/>
            <p:cNvSpPr txBox="true"/>
            <p:nvPr/>
          </p:nvSpPr>
          <p:spPr>
            <a:xfrm rot="0">
              <a:off x="0" y="3466041"/>
              <a:ext cx="10147419" cy="16522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Records of the dataset span from January 1, 2020 to June 13, 2021.</a:t>
              </a:r>
            </a:p>
          </p:txBody>
        </p:sp>
        <p:sp>
          <p:nvSpPr>
            <p:cNvPr name="TextBox 4" id="4"/>
            <p:cNvSpPr txBox="true"/>
            <p:nvPr/>
          </p:nvSpPr>
          <p:spPr>
            <a:xfrm rot="0">
              <a:off x="0" y="209550"/>
              <a:ext cx="10147419" cy="3456516"/>
            </a:xfrm>
            <a:prstGeom prst="rect">
              <a:avLst/>
            </a:prstGeom>
          </p:spPr>
          <p:txBody>
            <a:bodyPr anchor="t" rtlCol="false" tIns="0" lIns="0" bIns="0" rIns="0">
              <a:spAutoFit/>
            </a:bodyPr>
            <a:lstStyle/>
            <a:p>
              <a:pPr algn="l">
                <a:lnSpc>
                  <a:spcPts val="9699"/>
                </a:lnSpc>
              </a:pPr>
              <a:r>
                <a:rPr lang="en-US" sz="9999">
                  <a:solidFill>
                    <a:srgbClr val="000000"/>
                  </a:solidFill>
                  <a:latin typeface="Brice BoldCondensed Bold"/>
                </a:rPr>
                <a:t>From January 2020 to June 2021.</a:t>
              </a:r>
            </a:p>
          </p:txBody>
        </p:sp>
      </p:grpSp>
      <p:sp>
        <p:nvSpPr>
          <p:cNvPr name="Freeform 5" id="5"/>
          <p:cNvSpPr/>
          <p:nvPr/>
        </p:nvSpPr>
        <p:spPr>
          <a:xfrm flipH="false" flipV="false" rot="0">
            <a:off x="9144000" y="4071491"/>
            <a:ext cx="8115300" cy="2144017"/>
          </a:xfrm>
          <a:custGeom>
            <a:avLst/>
            <a:gdLst/>
            <a:ahLst/>
            <a:cxnLst/>
            <a:rect r="r" b="b" t="t" l="l"/>
            <a:pathLst>
              <a:path h="2144017" w="8115300">
                <a:moveTo>
                  <a:pt x="0" y="0"/>
                </a:moveTo>
                <a:lnTo>
                  <a:pt x="8115300" y="0"/>
                </a:lnTo>
                <a:lnTo>
                  <a:pt x="8115300" y="2144018"/>
                </a:lnTo>
                <a:lnTo>
                  <a:pt x="0" y="2144018"/>
                </a:lnTo>
                <a:lnTo>
                  <a:pt x="0" y="0"/>
                </a:lnTo>
                <a:close/>
              </a:path>
            </a:pathLst>
          </a:custGeom>
          <a:blipFill>
            <a:blip r:embed="rId2"/>
            <a:stretch>
              <a:fillRect l="-86591" t="-699307" r="-360377" b="-494646"/>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Q5. Find the number of months present in dataset.</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3242752"/>
            <a:ext cx="12925088" cy="3801497"/>
          </a:xfrm>
          <a:custGeom>
            <a:avLst/>
            <a:gdLst/>
            <a:ahLst/>
            <a:cxnLst/>
            <a:rect r="r" b="b" t="t" l="l"/>
            <a:pathLst>
              <a:path h="3801497" w="12925088">
                <a:moveTo>
                  <a:pt x="0" y="0"/>
                </a:moveTo>
                <a:lnTo>
                  <a:pt x="12925088" y="0"/>
                </a:lnTo>
                <a:lnTo>
                  <a:pt x="12925088" y="3801496"/>
                </a:lnTo>
                <a:lnTo>
                  <a:pt x="0" y="3801496"/>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grpSp>
        <p:nvGrpSpPr>
          <p:cNvPr name="Group 2" id="2"/>
          <p:cNvGrpSpPr/>
          <p:nvPr/>
        </p:nvGrpSpPr>
        <p:grpSpPr>
          <a:xfrm rot="0">
            <a:off x="1028700" y="2619312"/>
            <a:ext cx="7610564" cy="5048377"/>
            <a:chOff x="0" y="0"/>
            <a:chExt cx="10147419" cy="6731169"/>
          </a:xfrm>
        </p:grpSpPr>
        <p:sp>
          <p:nvSpPr>
            <p:cNvPr name="TextBox 3" id="3"/>
            <p:cNvSpPr txBox="true"/>
            <p:nvPr/>
          </p:nvSpPr>
          <p:spPr>
            <a:xfrm rot="0">
              <a:off x="0" y="1827741"/>
              <a:ext cx="10147419" cy="49034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Since the dataset spans from January 1st of 2020 to the 13th of June of 2021, there are eighteen (18) distinct months contained in the dataset. Twelve (12) of them belong to the year 2020 and six (6) are under the year 2021.</a:t>
              </a:r>
            </a:p>
          </p:txBody>
        </p:sp>
        <p:sp>
          <p:nvSpPr>
            <p:cNvPr name="TextBox 4" id="4"/>
            <p:cNvSpPr txBox="true"/>
            <p:nvPr/>
          </p:nvSpPr>
          <p:spPr>
            <a:xfrm rot="0">
              <a:off x="0" y="209550"/>
              <a:ext cx="10147419" cy="1818216"/>
            </a:xfrm>
            <a:prstGeom prst="rect">
              <a:avLst/>
            </a:prstGeom>
          </p:spPr>
          <p:txBody>
            <a:bodyPr anchor="t" rtlCol="false" tIns="0" lIns="0" bIns="0" rIns="0">
              <a:spAutoFit/>
            </a:bodyPr>
            <a:lstStyle/>
            <a:p>
              <a:pPr algn="l">
                <a:lnSpc>
                  <a:spcPts val="9699"/>
                </a:lnSpc>
              </a:pPr>
              <a:r>
                <a:rPr lang="en-US" sz="9999">
                  <a:solidFill>
                    <a:srgbClr val="000000"/>
                  </a:solidFill>
                  <a:latin typeface="Brice BoldCondensed Bold"/>
                </a:rPr>
                <a:t>18 distinct months.</a:t>
              </a:r>
            </a:p>
          </p:txBody>
        </p:sp>
      </p:grpSp>
      <p:sp>
        <p:nvSpPr>
          <p:cNvPr name="Freeform 5" id="5"/>
          <p:cNvSpPr/>
          <p:nvPr/>
        </p:nvSpPr>
        <p:spPr>
          <a:xfrm flipH="false" flipV="false" rot="0">
            <a:off x="9144000" y="3174788"/>
            <a:ext cx="8115300" cy="3937423"/>
          </a:xfrm>
          <a:custGeom>
            <a:avLst/>
            <a:gdLst/>
            <a:ahLst/>
            <a:cxnLst/>
            <a:rect r="r" b="b" t="t" l="l"/>
            <a:pathLst>
              <a:path h="3937423" w="8115300">
                <a:moveTo>
                  <a:pt x="0" y="0"/>
                </a:moveTo>
                <a:lnTo>
                  <a:pt x="8115300" y="0"/>
                </a:lnTo>
                <a:lnTo>
                  <a:pt x="8115300" y="3937424"/>
                </a:lnTo>
                <a:lnTo>
                  <a:pt x="0" y="3937424"/>
                </a:lnTo>
                <a:lnTo>
                  <a:pt x="0" y="0"/>
                </a:lnTo>
                <a:close/>
              </a:path>
            </a:pathLst>
          </a:custGeom>
          <a:blipFill>
            <a:blip r:embed="rId2"/>
            <a:stretch>
              <a:fillRect l="-109687" t="-488092" r="-490864" b="-314335"/>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Q6. Find the monthly average for confirmed cases, deaths, and recoveries.</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033185"/>
            <a:ext cx="12925088" cy="6220631"/>
          </a:xfrm>
          <a:custGeom>
            <a:avLst/>
            <a:gdLst/>
            <a:ahLst/>
            <a:cxnLst/>
            <a:rect r="r" b="b" t="t" l="l"/>
            <a:pathLst>
              <a:path h="6220631" w="12925088">
                <a:moveTo>
                  <a:pt x="0" y="0"/>
                </a:moveTo>
                <a:lnTo>
                  <a:pt x="12925088" y="0"/>
                </a:lnTo>
                <a:lnTo>
                  <a:pt x="12925088" y="6220630"/>
                </a:lnTo>
                <a:lnTo>
                  <a:pt x="0" y="6220630"/>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grpSp>
        <p:nvGrpSpPr>
          <p:cNvPr name="Group 2" id="2"/>
          <p:cNvGrpSpPr/>
          <p:nvPr/>
        </p:nvGrpSpPr>
        <p:grpSpPr>
          <a:xfrm rot="0">
            <a:off x="1028700" y="2493899"/>
            <a:ext cx="7610564" cy="5299203"/>
            <a:chOff x="0" y="0"/>
            <a:chExt cx="10147419" cy="7065603"/>
          </a:xfrm>
        </p:grpSpPr>
        <p:sp>
          <p:nvSpPr>
            <p:cNvPr name="TextBox 3" id="3"/>
            <p:cNvSpPr txBox="true"/>
            <p:nvPr/>
          </p:nvSpPr>
          <p:spPr>
            <a:xfrm rot="0">
              <a:off x="0" y="3787775"/>
              <a:ext cx="10147419" cy="32778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1) Highest average confirmed cases by April 2021, highest average death by January 2021, and highest average recovered by May 2021.</a:t>
              </a:r>
            </a:p>
          </p:txBody>
        </p:sp>
        <p:sp>
          <p:nvSpPr>
            <p:cNvPr name="TextBox 4" id="4"/>
            <p:cNvSpPr txBox="true"/>
            <p:nvPr/>
          </p:nvSpPr>
          <p:spPr>
            <a:xfrm rot="0">
              <a:off x="0" y="152400"/>
              <a:ext cx="10147419" cy="3835400"/>
            </a:xfrm>
            <a:prstGeom prst="rect">
              <a:avLst/>
            </a:prstGeom>
          </p:spPr>
          <p:txBody>
            <a:bodyPr anchor="t" rtlCol="false" tIns="0" lIns="0" bIns="0" rIns="0">
              <a:spAutoFit/>
            </a:bodyPr>
            <a:lstStyle/>
            <a:p>
              <a:pPr algn="l">
                <a:lnSpc>
                  <a:spcPts val="7275"/>
                </a:lnSpc>
              </a:pPr>
              <a:r>
                <a:rPr lang="en-US" sz="7500">
                  <a:solidFill>
                    <a:srgbClr val="000000"/>
                  </a:solidFill>
                  <a:latin typeface="Brice BoldCondensed Bold"/>
                </a:rPr>
                <a:t>As time moved forwards, average cases, deaths, and recoveries increased.</a:t>
              </a:r>
            </a:p>
          </p:txBody>
        </p:sp>
      </p:grpSp>
      <p:sp>
        <p:nvSpPr>
          <p:cNvPr name="Freeform 5" id="5"/>
          <p:cNvSpPr/>
          <p:nvPr/>
        </p:nvSpPr>
        <p:spPr>
          <a:xfrm flipH="false" flipV="false" rot="0">
            <a:off x="9177663" y="853272"/>
            <a:ext cx="8081637" cy="4474215"/>
          </a:xfrm>
          <a:custGeom>
            <a:avLst/>
            <a:gdLst/>
            <a:ahLst/>
            <a:cxnLst/>
            <a:rect r="r" b="b" t="t" l="l"/>
            <a:pathLst>
              <a:path h="4474215" w="8081637">
                <a:moveTo>
                  <a:pt x="0" y="0"/>
                </a:moveTo>
                <a:lnTo>
                  <a:pt x="8081637" y="0"/>
                </a:lnTo>
                <a:lnTo>
                  <a:pt x="8081637" y="4474215"/>
                </a:lnTo>
                <a:lnTo>
                  <a:pt x="0" y="4474215"/>
                </a:lnTo>
                <a:lnTo>
                  <a:pt x="0" y="0"/>
                </a:lnTo>
                <a:close/>
              </a:path>
            </a:pathLst>
          </a:custGeom>
          <a:blipFill>
            <a:blip r:embed="rId2"/>
            <a:stretch>
              <a:fillRect l="-50029" t="-201764" r="-175445" b="-65670"/>
            </a:stretch>
          </a:blipFill>
        </p:spPr>
      </p:sp>
      <p:sp>
        <p:nvSpPr>
          <p:cNvPr name="Freeform 6" id="6"/>
          <p:cNvSpPr/>
          <p:nvPr/>
        </p:nvSpPr>
        <p:spPr>
          <a:xfrm flipH="false" flipV="false" rot="0">
            <a:off x="9177663" y="5327487"/>
            <a:ext cx="8081637" cy="4106241"/>
          </a:xfrm>
          <a:custGeom>
            <a:avLst/>
            <a:gdLst/>
            <a:ahLst/>
            <a:cxnLst/>
            <a:rect r="r" b="b" t="t" l="l"/>
            <a:pathLst>
              <a:path h="4106241" w="8081637">
                <a:moveTo>
                  <a:pt x="0" y="0"/>
                </a:moveTo>
                <a:lnTo>
                  <a:pt x="8081637" y="0"/>
                </a:lnTo>
                <a:lnTo>
                  <a:pt x="8081637" y="4106241"/>
                </a:lnTo>
                <a:lnTo>
                  <a:pt x="0" y="4106241"/>
                </a:lnTo>
                <a:lnTo>
                  <a:pt x="0" y="0"/>
                </a:lnTo>
                <a:close/>
              </a:path>
            </a:pathLst>
          </a:custGeom>
          <a:blipFill>
            <a:blip r:embed="rId3"/>
            <a:stretch>
              <a:fillRect l="-51688" t="-238336" r="-180112" b="-69806"/>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TextBox 2" id="2"/>
          <p:cNvSpPr txBox="true"/>
          <p:nvPr/>
        </p:nvSpPr>
        <p:spPr>
          <a:xfrm rot="0">
            <a:off x="1028700" y="2570099"/>
            <a:ext cx="7610564" cy="4946778"/>
          </a:xfrm>
          <a:prstGeom prst="rect">
            <a:avLst/>
          </a:prstGeom>
        </p:spPr>
        <p:txBody>
          <a:bodyPr anchor="t" rtlCol="false" tIns="0" lIns="0" bIns="0" rIns="0">
            <a:spAutoFit/>
          </a:bodyPr>
          <a:lstStyle/>
          <a:p>
            <a:pPr algn="l">
              <a:lnSpc>
                <a:spcPts val="4863"/>
              </a:lnSpc>
            </a:pPr>
            <a:r>
              <a:rPr lang="en-US" sz="3199">
                <a:solidFill>
                  <a:srgbClr val="000000"/>
                </a:solidFill>
                <a:latin typeface="Agrandir Italics"/>
              </a:rPr>
              <a:t>2) It is evident from the dataset that as time progressed, there is an increase in average confirmed cases, average deaths, and average recovered.</a:t>
            </a:r>
          </a:p>
          <a:p>
            <a:pPr algn="l">
              <a:lnSpc>
                <a:spcPts val="4863"/>
              </a:lnSpc>
            </a:pPr>
          </a:p>
          <a:p>
            <a:pPr algn="l" marL="0" indent="0" lvl="0">
              <a:lnSpc>
                <a:spcPts val="4863"/>
              </a:lnSpc>
              <a:spcBef>
                <a:spcPct val="0"/>
              </a:spcBef>
            </a:pPr>
            <a:r>
              <a:rPr lang="en-US" sz="3199">
                <a:solidFill>
                  <a:srgbClr val="000000"/>
                </a:solidFill>
                <a:latin typeface="Agrandir Italics"/>
              </a:rPr>
              <a:t>3) Eventual decline of average confirmed cases by January 2021 with a spike by April 2021.</a:t>
            </a:r>
          </a:p>
        </p:txBody>
      </p:sp>
      <p:sp>
        <p:nvSpPr>
          <p:cNvPr name="Freeform 3" id="3"/>
          <p:cNvSpPr/>
          <p:nvPr/>
        </p:nvSpPr>
        <p:spPr>
          <a:xfrm flipH="false" flipV="false" rot="0">
            <a:off x="9177663" y="853272"/>
            <a:ext cx="8081637" cy="4474215"/>
          </a:xfrm>
          <a:custGeom>
            <a:avLst/>
            <a:gdLst/>
            <a:ahLst/>
            <a:cxnLst/>
            <a:rect r="r" b="b" t="t" l="l"/>
            <a:pathLst>
              <a:path h="4474215" w="8081637">
                <a:moveTo>
                  <a:pt x="0" y="0"/>
                </a:moveTo>
                <a:lnTo>
                  <a:pt x="8081637" y="0"/>
                </a:lnTo>
                <a:lnTo>
                  <a:pt x="8081637" y="4474215"/>
                </a:lnTo>
                <a:lnTo>
                  <a:pt x="0" y="4474215"/>
                </a:lnTo>
                <a:lnTo>
                  <a:pt x="0" y="0"/>
                </a:lnTo>
                <a:close/>
              </a:path>
            </a:pathLst>
          </a:custGeom>
          <a:blipFill>
            <a:blip r:embed="rId2"/>
            <a:stretch>
              <a:fillRect l="-50029" t="-201764" r="-175445" b="-65670"/>
            </a:stretch>
          </a:blipFill>
        </p:spPr>
      </p:sp>
      <p:sp>
        <p:nvSpPr>
          <p:cNvPr name="Freeform 4" id="4"/>
          <p:cNvSpPr/>
          <p:nvPr/>
        </p:nvSpPr>
        <p:spPr>
          <a:xfrm flipH="false" flipV="false" rot="0">
            <a:off x="9177663" y="5327487"/>
            <a:ext cx="8081637" cy="4106241"/>
          </a:xfrm>
          <a:custGeom>
            <a:avLst/>
            <a:gdLst/>
            <a:ahLst/>
            <a:cxnLst/>
            <a:rect r="r" b="b" t="t" l="l"/>
            <a:pathLst>
              <a:path h="4106241" w="8081637">
                <a:moveTo>
                  <a:pt x="0" y="0"/>
                </a:moveTo>
                <a:lnTo>
                  <a:pt x="8081637" y="0"/>
                </a:lnTo>
                <a:lnTo>
                  <a:pt x="8081637" y="4106241"/>
                </a:lnTo>
                <a:lnTo>
                  <a:pt x="0" y="4106241"/>
                </a:lnTo>
                <a:lnTo>
                  <a:pt x="0" y="0"/>
                </a:lnTo>
                <a:close/>
              </a:path>
            </a:pathLst>
          </a:custGeom>
          <a:blipFill>
            <a:blip r:embed="rId3"/>
            <a:stretch>
              <a:fillRect l="-51688" t="-238336" r="-180112" b="-69806"/>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TextBox 2" id="2"/>
          <p:cNvSpPr txBox="true"/>
          <p:nvPr/>
        </p:nvSpPr>
        <p:spPr>
          <a:xfrm rot="0">
            <a:off x="1028700" y="2874899"/>
            <a:ext cx="7610564" cy="4337178"/>
          </a:xfrm>
          <a:prstGeom prst="rect">
            <a:avLst/>
          </a:prstGeom>
        </p:spPr>
        <p:txBody>
          <a:bodyPr anchor="t" rtlCol="false" tIns="0" lIns="0" bIns="0" rIns="0">
            <a:spAutoFit/>
          </a:bodyPr>
          <a:lstStyle/>
          <a:p>
            <a:pPr algn="l">
              <a:lnSpc>
                <a:spcPts val="4863"/>
              </a:lnSpc>
            </a:pPr>
            <a:r>
              <a:rPr lang="en-US" sz="3199">
                <a:solidFill>
                  <a:srgbClr val="000000"/>
                </a:solidFill>
                <a:latin typeface="Agrandir Italics"/>
              </a:rPr>
              <a:t>4) Eventual decline of average deaths by February 2021.</a:t>
            </a:r>
          </a:p>
          <a:p>
            <a:pPr algn="l">
              <a:lnSpc>
                <a:spcPts val="4863"/>
              </a:lnSpc>
            </a:pPr>
          </a:p>
          <a:p>
            <a:pPr algn="l" marL="0" indent="0" lvl="0">
              <a:lnSpc>
                <a:spcPts val="4863"/>
              </a:lnSpc>
              <a:spcBef>
                <a:spcPct val="0"/>
              </a:spcBef>
            </a:pPr>
            <a:r>
              <a:rPr lang="en-US" sz="3199">
                <a:solidFill>
                  <a:srgbClr val="000000"/>
                </a:solidFill>
                <a:latin typeface="Agrandir Italics"/>
              </a:rPr>
              <a:t>5) Increased average recovered means mitigation procedures implemented by governing bodies have taken effect, reducing further spreading of the virus.</a:t>
            </a:r>
          </a:p>
        </p:txBody>
      </p:sp>
      <p:sp>
        <p:nvSpPr>
          <p:cNvPr name="Freeform 3" id="3"/>
          <p:cNvSpPr/>
          <p:nvPr/>
        </p:nvSpPr>
        <p:spPr>
          <a:xfrm flipH="false" flipV="false" rot="0">
            <a:off x="9177663" y="853272"/>
            <a:ext cx="8081637" cy="4474215"/>
          </a:xfrm>
          <a:custGeom>
            <a:avLst/>
            <a:gdLst/>
            <a:ahLst/>
            <a:cxnLst/>
            <a:rect r="r" b="b" t="t" l="l"/>
            <a:pathLst>
              <a:path h="4474215" w="8081637">
                <a:moveTo>
                  <a:pt x="0" y="0"/>
                </a:moveTo>
                <a:lnTo>
                  <a:pt x="8081637" y="0"/>
                </a:lnTo>
                <a:lnTo>
                  <a:pt x="8081637" y="4474215"/>
                </a:lnTo>
                <a:lnTo>
                  <a:pt x="0" y="4474215"/>
                </a:lnTo>
                <a:lnTo>
                  <a:pt x="0" y="0"/>
                </a:lnTo>
                <a:close/>
              </a:path>
            </a:pathLst>
          </a:custGeom>
          <a:blipFill>
            <a:blip r:embed="rId2"/>
            <a:stretch>
              <a:fillRect l="-50029" t="-201764" r="-175445" b="-65670"/>
            </a:stretch>
          </a:blipFill>
        </p:spPr>
      </p:sp>
      <p:sp>
        <p:nvSpPr>
          <p:cNvPr name="Freeform 4" id="4"/>
          <p:cNvSpPr/>
          <p:nvPr/>
        </p:nvSpPr>
        <p:spPr>
          <a:xfrm flipH="false" flipV="false" rot="0">
            <a:off x="9177663" y="5327487"/>
            <a:ext cx="8081637" cy="4106241"/>
          </a:xfrm>
          <a:custGeom>
            <a:avLst/>
            <a:gdLst/>
            <a:ahLst/>
            <a:cxnLst/>
            <a:rect r="r" b="b" t="t" l="l"/>
            <a:pathLst>
              <a:path h="4106241" w="8081637">
                <a:moveTo>
                  <a:pt x="0" y="0"/>
                </a:moveTo>
                <a:lnTo>
                  <a:pt x="8081637" y="0"/>
                </a:lnTo>
                <a:lnTo>
                  <a:pt x="8081637" y="4106241"/>
                </a:lnTo>
                <a:lnTo>
                  <a:pt x="0" y="4106241"/>
                </a:lnTo>
                <a:lnTo>
                  <a:pt x="0" y="0"/>
                </a:lnTo>
                <a:close/>
              </a:path>
            </a:pathLst>
          </a:custGeom>
          <a:blipFill>
            <a:blip r:embed="rId3"/>
            <a:stretch>
              <a:fillRect l="-51688" t="-238336" r="-180112" b="-69806"/>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12001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Q7. Find the most frequent value for confirmed cases, deaths, and recoveries for each month.</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8956" y="2226913"/>
            <a:ext cx="10370088" cy="5833174"/>
          </a:xfrm>
          <a:custGeom>
            <a:avLst/>
            <a:gdLst/>
            <a:ahLst/>
            <a:cxnLst/>
            <a:rect r="r" b="b" t="t" l="l"/>
            <a:pathLst>
              <a:path h="5833174" w="10370088">
                <a:moveTo>
                  <a:pt x="0" y="0"/>
                </a:moveTo>
                <a:lnTo>
                  <a:pt x="10370088" y="0"/>
                </a:lnTo>
                <a:lnTo>
                  <a:pt x="10370088" y="5833174"/>
                </a:lnTo>
                <a:lnTo>
                  <a:pt x="0" y="5833174"/>
                </a:lnTo>
                <a:lnTo>
                  <a:pt x="0" y="0"/>
                </a:lnTo>
                <a:close/>
              </a:path>
            </a:pathLst>
          </a:custGeom>
          <a:blipFill>
            <a:blip r:embed="rId6"/>
            <a:stretch>
              <a:fillRect l="0" t="0" r="0" b="-90136"/>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12001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Q7. Find the most frequent value for confirmed cases, deaths, and recoveries for each month.</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6933" y="2336988"/>
            <a:ext cx="10374134" cy="5613023"/>
          </a:xfrm>
          <a:custGeom>
            <a:avLst/>
            <a:gdLst/>
            <a:ahLst/>
            <a:cxnLst/>
            <a:rect r="r" b="b" t="t" l="l"/>
            <a:pathLst>
              <a:path h="5613023" w="10374134">
                <a:moveTo>
                  <a:pt x="0" y="0"/>
                </a:moveTo>
                <a:lnTo>
                  <a:pt x="10374134" y="0"/>
                </a:lnTo>
                <a:lnTo>
                  <a:pt x="10374134" y="5613024"/>
                </a:lnTo>
                <a:lnTo>
                  <a:pt x="0" y="5613024"/>
                </a:lnTo>
                <a:lnTo>
                  <a:pt x="0" y="0"/>
                </a:lnTo>
                <a:close/>
              </a:path>
            </a:pathLst>
          </a:custGeom>
          <a:blipFill>
            <a:blip r:embed="rId6"/>
            <a:stretch>
              <a:fillRect l="0" t="-97671"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grpSp>
        <p:nvGrpSpPr>
          <p:cNvPr name="Group 2" id="2"/>
          <p:cNvGrpSpPr/>
          <p:nvPr/>
        </p:nvGrpSpPr>
        <p:grpSpPr>
          <a:xfrm rot="0">
            <a:off x="1028700" y="2651061"/>
            <a:ext cx="7610564" cy="4984878"/>
            <a:chOff x="0" y="0"/>
            <a:chExt cx="10147419" cy="6646503"/>
          </a:xfrm>
        </p:grpSpPr>
        <p:sp>
          <p:nvSpPr>
            <p:cNvPr name="TextBox 3" id="3"/>
            <p:cNvSpPr txBox="true"/>
            <p:nvPr/>
          </p:nvSpPr>
          <p:spPr>
            <a:xfrm rot="0">
              <a:off x="0" y="2555875"/>
              <a:ext cx="10147419" cy="40906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Zero is the most frequent number appearing for all records of confirmed cases, deaths, and recovered, and spanning through all of the months contained in the dataset.</a:t>
              </a:r>
            </a:p>
          </p:txBody>
        </p:sp>
        <p:sp>
          <p:nvSpPr>
            <p:cNvPr name="TextBox 4" id="4"/>
            <p:cNvSpPr txBox="true"/>
            <p:nvPr/>
          </p:nvSpPr>
          <p:spPr>
            <a:xfrm rot="0">
              <a:off x="0" y="152400"/>
              <a:ext cx="10147419" cy="2603500"/>
            </a:xfrm>
            <a:prstGeom prst="rect">
              <a:avLst/>
            </a:prstGeom>
          </p:spPr>
          <p:txBody>
            <a:bodyPr anchor="t" rtlCol="false" tIns="0" lIns="0" bIns="0" rIns="0">
              <a:spAutoFit/>
            </a:bodyPr>
            <a:lstStyle/>
            <a:p>
              <a:pPr algn="l">
                <a:lnSpc>
                  <a:spcPts val="7275"/>
                </a:lnSpc>
              </a:pPr>
              <a:r>
                <a:rPr lang="en-US" sz="7500">
                  <a:solidFill>
                    <a:srgbClr val="000000"/>
                  </a:solidFill>
                  <a:latin typeface="Brice BoldCondensed Bold"/>
                </a:rPr>
                <a:t>Zero is the most frequent value.</a:t>
              </a:r>
            </a:p>
          </p:txBody>
        </p:sp>
      </p:grpSp>
      <p:sp>
        <p:nvSpPr>
          <p:cNvPr name="Freeform 5" id="5"/>
          <p:cNvSpPr/>
          <p:nvPr/>
        </p:nvSpPr>
        <p:spPr>
          <a:xfrm flipH="false" flipV="false" rot="0">
            <a:off x="9144000" y="1859340"/>
            <a:ext cx="8115300" cy="6568321"/>
          </a:xfrm>
          <a:custGeom>
            <a:avLst/>
            <a:gdLst/>
            <a:ahLst/>
            <a:cxnLst/>
            <a:rect r="r" b="b" t="t" l="l"/>
            <a:pathLst>
              <a:path h="6568321" w="8115300">
                <a:moveTo>
                  <a:pt x="0" y="0"/>
                </a:moveTo>
                <a:lnTo>
                  <a:pt x="8115300" y="0"/>
                </a:lnTo>
                <a:lnTo>
                  <a:pt x="8115300" y="6568320"/>
                </a:lnTo>
                <a:lnTo>
                  <a:pt x="0" y="6568320"/>
                </a:lnTo>
                <a:lnTo>
                  <a:pt x="0" y="0"/>
                </a:lnTo>
                <a:close/>
              </a:path>
            </a:pathLst>
          </a:custGeom>
          <a:blipFill>
            <a:blip r:embed="rId2"/>
            <a:stretch>
              <a:fillRect l="-37760" t="-40339" r="-106104" b="-47973"/>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8037"/>
        </a:solidFill>
      </p:bgPr>
    </p:bg>
    <p:spTree>
      <p:nvGrpSpPr>
        <p:cNvPr id="1" name=""/>
        <p:cNvGrpSpPr/>
        <p:nvPr/>
      </p:nvGrpSpPr>
      <p:grpSpPr>
        <a:xfrm>
          <a:off x="0" y="0"/>
          <a:ext cx="0" cy="0"/>
          <a:chOff x="0" y="0"/>
          <a:chExt cx="0" cy="0"/>
        </a:xfrm>
      </p:grpSpPr>
      <p:sp>
        <p:nvSpPr>
          <p:cNvPr name="Freeform 2" id="2"/>
          <p:cNvSpPr/>
          <p:nvPr/>
        </p:nvSpPr>
        <p:spPr>
          <a:xfrm flipH="true" flipV="false" rot="785649">
            <a:off x="13645344" y="6748613"/>
            <a:ext cx="8449989" cy="8342443"/>
          </a:xfrm>
          <a:custGeom>
            <a:avLst/>
            <a:gdLst/>
            <a:ahLst/>
            <a:cxnLst/>
            <a:rect r="r" b="b" t="t" l="l"/>
            <a:pathLst>
              <a:path h="8342443" w="8449989">
                <a:moveTo>
                  <a:pt x="8449989" y="0"/>
                </a:moveTo>
                <a:lnTo>
                  <a:pt x="0" y="0"/>
                </a:lnTo>
                <a:lnTo>
                  <a:pt x="0" y="8342443"/>
                </a:lnTo>
                <a:lnTo>
                  <a:pt x="8449989" y="8342443"/>
                </a:lnTo>
                <a:lnTo>
                  <a:pt x="844998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421429">
            <a:off x="-2593045" y="-692129"/>
            <a:ext cx="5562276" cy="2497967"/>
          </a:xfrm>
          <a:custGeom>
            <a:avLst/>
            <a:gdLst/>
            <a:ahLst/>
            <a:cxnLst/>
            <a:rect r="r" b="b" t="t" l="l"/>
            <a:pathLst>
              <a:path h="2497967" w="5562276">
                <a:moveTo>
                  <a:pt x="0" y="0"/>
                </a:moveTo>
                <a:lnTo>
                  <a:pt x="5562276" y="0"/>
                </a:lnTo>
                <a:lnTo>
                  <a:pt x="5562276" y="2497968"/>
                </a:lnTo>
                <a:lnTo>
                  <a:pt x="0" y="2497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219200"/>
            <a:ext cx="7495533" cy="1205116"/>
          </a:xfrm>
          <a:prstGeom prst="rect">
            <a:avLst/>
          </a:prstGeom>
        </p:spPr>
        <p:txBody>
          <a:bodyPr anchor="t" rtlCol="false" tIns="0" lIns="0" bIns="0" rIns="0">
            <a:spAutoFit/>
          </a:bodyPr>
          <a:lstStyle/>
          <a:p>
            <a:pPr algn="l">
              <a:lnSpc>
                <a:spcPts val="8895"/>
              </a:lnSpc>
            </a:pPr>
            <a:r>
              <a:rPr lang="en-US" sz="9170">
                <a:solidFill>
                  <a:srgbClr val="000000"/>
                </a:solidFill>
                <a:latin typeface="Brice BoldCondensed Bold"/>
              </a:rPr>
              <a:t>Overview</a:t>
            </a:r>
          </a:p>
        </p:txBody>
      </p:sp>
      <p:sp>
        <p:nvSpPr>
          <p:cNvPr name="TextBox 5" id="5"/>
          <p:cNvSpPr txBox="true"/>
          <p:nvPr/>
        </p:nvSpPr>
        <p:spPr>
          <a:xfrm rot="0">
            <a:off x="1028700" y="2637060"/>
            <a:ext cx="16182333" cy="4927727"/>
          </a:xfrm>
          <a:prstGeom prst="rect">
            <a:avLst/>
          </a:prstGeom>
        </p:spPr>
        <p:txBody>
          <a:bodyPr anchor="t" rtlCol="false" tIns="0" lIns="0" bIns="0" rIns="0">
            <a:spAutoFit/>
          </a:bodyPr>
          <a:lstStyle/>
          <a:p>
            <a:pPr algn="l" marL="0" indent="0" lvl="0">
              <a:lnSpc>
                <a:spcPts val="4864"/>
              </a:lnSpc>
              <a:spcBef>
                <a:spcPct val="0"/>
              </a:spcBef>
            </a:pPr>
            <a:r>
              <a:rPr lang="en-US" sz="3200">
                <a:solidFill>
                  <a:srgbClr val="FFFFFF"/>
                </a:solidFill>
                <a:latin typeface="Agrandir"/>
              </a:rPr>
              <a:t>Data and data analysis have played pivotal roles in understanding the spread of the virus, guiding public health responses, and informing policy decisions. Epidemiological data, such as case counts, transmission rates, and demographic information, provide insights into the dynamics of the pandemic (Johns Hopkins University, 2020). Additionally, genomic sequencing helps track the evolution of the virus and detect variants of concern, aiding in vaccine development and deployment strategies (CDC, 2021). Accessible, accurate, and timely data is crucial for effective pandemic management and shaping evidence-based interventions.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Q8. Find the minimum values for confirmed cases, deaths, and recoveries per year.</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551570"/>
            <a:ext cx="12925088" cy="5183859"/>
          </a:xfrm>
          <a:custGeom>
            <a:avLst/>
            <a:gdLst/>
            <a:ahLst/>
            <a:cxnLst/>
            <a:rect r="r" b="b" t="t" l="l"/>
            <a:pathLst>
              <a:path h="5183859" w="12925088">
                <a:moveTo>
                  <a:pt x="0" y="0"/>
                </a:moveTo>
                <a:lnTo>
                  <a:pt x="12925088" y="0"/>
                </a:lnTo>
                <a:lnTo>
                  <a:pt x="12925088" y="5183860"/>
                </a:lnTo>
                <a:lnTo>
                  <a:pt x="0" y="5183860"/>
                </a:lnTo>
                <a:lnTo>
                  <a:pt x="0" y="0"/>
                </a:lnTo>
                <a:close/>
              </a:path>
            </a:pathLst>
          </a:custGeom>
          <a:blipFill>
            <a:blip r:embed="rId6"/>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761357"/>
            <a:ext cx="8115300" cy="2675856"/>
          </a:xfrm>
          <a:custGeom>
            <a:avLst/>
            <a:gdLst/>
            <a:ahLst/>
            <a:cxnLst/>
            <a:rect r="r" b="b" t="t" l="l"/>
            <a:pathLst>
              <a:path h="2675856" w="8115300">
                <a:moveTo>
                  <a:pt x="0" y="0"/>
                </a:moveTo>
                <a:lnTo>
                  <a:pt x="8115300" y="0"/>
                </a:lnTo>
                <a:lnTo>
                  <a:pt x="8115300" y="2675855"/>
                </a:lnTo>
                <a:lnTo>
                  <a:pt x="0" y="2675855"/>
                </a:lnTo>
                <a:lnTo>
                  <a:pt x="0" y="0"/>
                </a:lnTo>
                <a:close/>
              </a:path>
            </a:pathLst>
          </a:custGeom>
          <a:blipFill>
            <a:blip r:embed="rId2"/>
            <a:stretch>
              <a:fillRect l="-59674" t="-438258" r="-232554" b="-205210"/>
            </a:stretch>
          </a:blipFill>
        </p:spPr>
      </p:sp>
      <p:grpSp>
        <p:nvGrpSpPr>
          <p:cNvPr name="Group 3" id="3"/>
          <p:cNvGrpSpPr/>
          <p:nvPr/>
        </p:nvGrpSpPr>
        <p:grpSpPr>
          <a:xfrm rot="0">
            <a:off x="1028700" y="3417824"/>
            <a:ext cx="7610564" cy="3451353"/>
            <a:chOff x="0" y="0"/>
            <a:chExt cx="10147419" cy="4601803"/>
          </a:xfrm>
        </p:grpSpPr>
        <p:sp>
          <p:nvSpPr>
            <p:cNvPr name="TextBox 4" id="4"/>
            <p:cNvSpPr txBox="true"/>
            <p:nvPr/>
          </p:nvSpPr>
          <p:spPr>
            <a:xfrm rot="0">
              <a:off x="0" y="1323975"/>
              <a:ext cx="10147419" cy="32778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Zero appears as the minimum recorded value for confirmed cases, deaths, and recoveries throughout the years included in the dataset.</a:t>
              </a:r>
            </a:p>
          </p:txBody>
        </p:sp>
        <p:sp>
          <p:nvSpPr>
            <p:cNvPr name="TextBox 5" id="5"/>
            <p:cNvSpPr txBox="true"/>
            <p:nvPr/>
          </p:nvSpPr>
          <p:spPr>
            <a:xfrm rot="0">
              <a:off x="0" y="152400"/>
              <a:ext cx="10147419" cy="1371600"/>
            </a:xfrm>
            <a:prstGeom prst="rect">
              <a:avLst/>
            </a:prstGeom>
          </p:spPr>
          <p:txBody>
            <a:bodyPr anchor="t" rtlCol="false" tIns="0" lIns="0" bIns="0" rIns="0">
              <a:spAutoFit/>
            </a:bodyPr>
            <a:lstStyle/>
            <a:p>
              <a:pPr algn="l">
                <a:lnSpc>
                  <a:spcPts val="7275"/>
                </a:lnSpc>
              </a:pPr>
              <a:r>
                <a:rPr lang="en-US" sz="7500">
                  <a:solidFill>
                    <a:srgbClr val="000000"/>
                  </a:solidFill>
                  <a:latin typeface="Brice BoldCondensed Bold"/>
                </a:rPr>
                <a:t>Zero is the minimum.</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Q9. Find the maximum values for confirmed cases, deaths, and recoveries per year.</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551570"/>
            <a:ext cx="12925088" cy="5183859"/>
          </a:xfrm>
          <a:custGeom>
            <a:avLst/>
            <a:gdLst/>
            <a:ahLst/>
            <a:cxnLst/>
            <a:rect r="r" b="b" t="t" l="l"/>
            <a:pathLst>
              <a:path h="5183859" w="12925088">
                <a:moveTo>
                  <a:pt x="0" y="0"/>
                </a:moveTo>
                <a:lnTo>
                  <a:pt x="12925088" y="0"/>
                </a:lnTo>
                <a:lnTo>
                  <a:pt x="12925088" y="5183860"/>
                </a:lnTo>
                <a:lnTo>
                  <a:pt x="0" y="5183860"/>
                </a:lnTo>
                <a:lnTo>
                  <a:pt x="0" y="0"/>
                </a:lnTo>
                <a:close/>
              </a:path>
            </a:pathLst>
          </a:custGeom>
          <a:blipFill>
            <a:blip r:embed="rId6"/>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147943"/>
            <a:ext cx="8115300" cy="1991114"/>
          </a:xfrm>
          <a:custGeom>
            <a:avLst/>
            <a:gdLst/>
            <a:ahLst/>
            <a:cxnLst/>
            <a:rect r="r" b="b" t="t" l="l"/>
            <a:pathLst>
              <a:path h="1991114" w="8115300">
                <a:moveTo>
                  <a:pt x="0" y="0"/>
                </a:moveTo>
                <a:lnTo>
                  <a:pt x="8115300" y="0"/>
                </a:lnTo>
                <a:lnTo>
                  <a:pt x="8115300" y="1991114"/>
                </a:lnTo>
                <a:lnTo>
                  <a:pt x="0" y="1991114"/>
                </a:lnTo>
                <a:lnTo>
                  <a:pt x="0" y="0"/>
                </a:lnTo>
                <a:close/>
              </a:path>
            </a:pathLst>
          </a:custGeom>
          <a:blipFill>
            <a:blip r:embed="rId2"/>
            <a:stretch>
              <a:fillRect l="-59119" t="-577270" r="-222810" b="-295637"/>
            </a:stretch>
          </a:blipFill>
        </p:spPr>
      </p:sp>
      <p:grpSp>
        <p:nvGrpSpPr>
          <p:cNvPr name="Group 3" id="3"/>
          <p:cNvGrpSpPr/>
          <p:nvPr/>
        </p:nvGrpSpPr>
        <p:grpSpPr>
          <a:xfrm rot="0">
            <a:off x="1028700" y="1274699"/>
            <a:ext cx="7610564" cy="7737603"/>
            <a:chOff x="0" y="0"/>
            <a:chExt cx="10147419" cy="10316803"/>
          </a:xfrm>
        </p:grpSpPr>
        <p:sp>
          <p:nvSpPr>
            <p:cNvPr name="TextBox 4" id="4"/>
            <p:cNvSpPr txBox="true"/>
            <p:nvPr/>
          </p:nvSpPr>
          <p:spPr>
            <a:xfrm rot="0">
              <a:off x="0" y="3787775"/>
              <a:ext cx="10147419" cy="6529028"/>
            </a:xfrm>
            <a:prstGeom prst="rect">
              <a:avLst/>
            </a:prstGeom>
          </p:spPr>
          <p:txBody>
            <a:bodyPr anchor="t" rtlCol="false" tIns="0" lIns="0" bIns="0" rIns="0">
              <a:spAutoFit/>
            </a:bodyPr>
            <a:lstStyle/>
            <a:p>
              <a:pPr algn="l">
                <a:lnSpc>
                  <a:spcPts val="4863"/>
                </a:lnSpc>
              </a:pPr>
              <a:r>
                <a:rPr lang="en-US" sz="3199">
                  <a:solidFill>
                    <a:srgbClr val="000000"/>
                  </a:solidFill>
                  <a:latin typeface="Agrandir Italics"/>
                </a:rPr>
                <a:t>With the abundance of records, 2020 holds the record for having the most confirmed cases and most number of recovered.</a:t>
              </a:r>
            </a:p>
            <a:p>
              <a:pPr algn="l">
                <a:lnSpc>
                  <a:spcPts val="4863"/>
                </a:lnSpc>
              </a:pPr>
            </a:p>
            <a:p>
              <a:pPr algn="l" marL="0" indent="0" lvl="0">
                <a:lnSpc>
                  <a:spcPts val="4863"/>
                </a:lnSpc>
                <a:spcBef>
                  <a:spcPct val="0"/>
                </a:spcBef>
              </a:pPr>
              <a:r>
                <a:rPr lang="en-US" sz="3199">
                  <a:solidFill>
                    <a:srgbClr val="000000"/>
                  </a:solidFill>
                  <a:latin typeface="Agrandir Italics"/>
                </a:rPr>
                <a:t>Interestingly, 2021 holds the record for a single instance of most deaths, despite having only 6 months worth of data.</a:t>
              </a:r>
            </a:p>
          </p:txBody>
        </p:sp>
        <p:sp>
          <p:nvSpPr>
            <p:cNvPr name="TextBox 5" id="5"/>
            <p:cNvSpPr txBox="true"/>
            <p:nvPr/>
          </p:nvSpPr>
          <p:spPr>
            <a:xfrm rot="0">
              <a:off x="0" y="152400"/>
              <a:ext cx="10147419" cy="3835400"/>
            </a:xfrm>
            <a:prstGeom prst="rect">
              <a:avLst/>
            </a:prstGeom>
          </p:spPr>
          <p:txBody>
            <a:bodyPr anchor="t" rtlCol="false" tIns="0" lIns="0" bIns="0" rIns="0">
              <a:spAutoFit/>
            </a:bodyPr>
            <a:lstStyle/>
            <a:p>
              <a:pPr algn="l">
                <a:lnSpc>
                  <a:spcPts val="7275"/>
                </a:lnSpc>
              </a:pPr>
              <a:r>
                <a:rPr lang="en-US" sz="7500">
                  <a:solidFill>
                    <a:srgbClr val="000000"/>
                  </a:solidFill>
                  <a:latin typeface="Brice BoldCondensed Bold"/>
                </a:rPr>
                <a:t>2020 is for confirmed and recovered, 2021 is for deaths.</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Q10. Find the total number of confirmed cases, deaths, and recoveries for each month.</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378775"/>
            <a:ext cx="12925088" cy="5529450"/>
          </a:xfrm>
          <a:custGeom>
            <a:avLst/>
            <a:gdLst/>
            <a:ahLst/>
            <a:cxnLst/>
            <a:rect r="r" b="b" t="t" l="l"/>
            <a:pathLst>
              <a:path h="5529450" w="12925088">
                <a:moveTo>
                  <a:pt x="0" y="0"/>
                </a:moveTo>
                <a:lnTo>
                  <a:pt x="12925088" y="0"/>
                </a:lnTo>
                <a:lnTo>
                  <a:pt x="12925088" y="5529450"/>
                </a:lnTo>
                <a:lnTo>
                  <a:pt x="0" y="5529450"/>
                </a:lnTo>
                <a:lnTo>
                  <a:pt x="0" y="0"/>
                </a:lnTo>
                <a:close/>
              </a:path>
            </a:pathLst>
          </a:custGeom>
          <a:blipFill>
            <a:blip r:embed="rId6"/>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772628"/>
            <a:ext cx="8115300" cy="8741744"/>
          </a:xfrm>
          <a:custGeom>
            <a:avLst/>
            <a:gdLst/>
            <a:ahLst/>
            <a:cxnLst/>
            <a:rect r="r" b="b" t="t" l="l"/>
            <a:pathLst>
              <a:path h="8741744" w="8115300">
                <a:moveTo>
                  <a:pt x="0" y="0"/>
                </a:moveTo>
                <a:lnTo>
                  <a:pt x="8115300" y="0"/>
                </a:lnTo>
                <a:lnTo>
                  <a:pt x="8115300" y="8741744"/>
                </a:lnTo>
                <a:lnTo>
                  <a:pt x="0" y="8741744"/>
                </a:lnTo>
                <a:lnTo>
                  <a:pt x="0" y="0"/>
                </a:lnTo>
                <a:close/>
              </a:path>
            </a:pathLst>
          </a:custGeom>
          <a:blipFill>
            <a:blip r:embed="rId2"/>
            <a:stretch>
              <a:fillRect l="-50447" t="-43231" r="-175506" b="-45890"/>
            </a:stretch>
          </a:blipFill>
        </p:spPr>
      </p:sp>
      <p:grpSp>
        <p:nvGrpSpPr>
          <p:cNvPr name="Group 3" id="3"/>
          <p:cNvGrpSpPr/>
          <p:nvPr/>
        </p:nvGrpSpPr>
        <p:grpSpPr>
          <a:xfrm rot="0">
            <a:off x="1028700" y="1736661"/>
            <a:ext cx="7610564" cy="6813678"/>
            <a:chOff x="0" y="0"/>
            <a:chExt cx="10147419" cy="9084903"/>
          </a:xfrm>
        </p:grpSpPr>
        <p:sp>
          <p:nvSpPr>
            <p:cNvPr name="TextBox 4" id="4"/>
            <p:cNvSpPr txBox="true"/>
            <p:nvPr/>
          </p:nvSpPr>
          <p:spPr>
            <a:xfrm rot="0">
              <a:off x="0" y="2555875"/>
              <a:ext cx="10147419" cy="6529028"/>
            </a:xfrm>
            <a:prstGeom prst="rect">
              <a:avLst/>
            </a:prstGeom>
          </p:spPr>
          <p:txBody>
            <a:bodyPr anchor="t" rtlCol="false" tIns="0" lIns="0" bIns="0" rIns="0">
              <a:spAutoFit/>
            </a:bodyPr>
            <a:lstStyle/>
            <a:p>
              <a:pPr algn="l">
                <a:lnSpc>
                  <a:spcPts val="4863"/>
                </a:lnSpc>
              </a:pPr>
              <a:r>
                <a:rPr lang="en-US" sz="3199">
                  <a:solidFill>
                    <a:srgbClr val="000000"/>
                  </a:solidFill>
                  <a:latin typeface="Agrandir Italics"/>
                </a:rPr>
                <a:t>April 2021 has the highest total number of confirmed cases with 21.7M recorded.</a:t>
              </a:r>
            </a:p>
            <a:p>
              <a:pPr algn="l">
                <a:lnSpc>
                  <a:spcPts val="4863"/>
                </a:lnSpc>
              </a:pPr>
            </a:p>
            <a:p>
              <a:pPr algn="l">
                <a:lnSpc>
                  <a:spcPts val="4863"/>
                </a:lnSpc>
              </a:pPr>
              <a:r>
                <a:rPr lang="en-US" sz="3199">
                  <a:solidFill>
                    <a:srgbClr val="000000"/>
                  </a:solidFill>
                  <a:latin typeface="Agrandir Italics"/>
                </a:rPr>
                <a:t>January 2021 has the highest total number of deaths with 400k recorded.</a:t>
              </a:r>
            </a:p>
            <a:p>
              <a:pPr algn="l">
                <a:lnSpc>
                  <a:spcPts val="4863"/>
                </a:lnSpc>
              </a:pPr>
            </a:p>
            <a:p>
              <a:pPr algn="l" marL="0" indent="0" lvl="0">
                <a:lnSpc>
                  <a:spcPts val="4863"/>
                </a:lnSpc>
                <a:spcBef>
                  <a:spcPct val="0"/>
                </a:spcBef>
              </a:pPr>
              <a:r>
                <a:rPr lang="en-US" sz="3199">
                  <a:solidFill>
                    <a:srgbClr val="000000"/>
                  </a:solidFill>
                  <a:latin typeface="Agrandir Italics"/>
                </a:rPr>
                <a:t>May 2021 has the highest total number of recovered with 19.1M recorded.</a:t>
              </a:r>
            </a:p>
          </p:txBody>
        </p:sp>
        <p:sp>
          <p:nvSpPr>
            <p:cNvPr name="TextBox 5" id="5"/>
            <p:cNvSpPr txBox="true"/>
            <p:nvPr/>
          </p:nvSpPr>
          <p:spPr>
            <a:xfrm rot="0">
              <a:off x="0" y="152400"/>
              <a:ext cx="10147419" cy="2603500"/>
            </a:xfrm>
            <a:prstGeom prst="rect">
              <a:avLst/>
            </a:prstGeom>
          </p:spPr>
          <p:txBody>
            <a:bodyPr anchor="t" rtlCol="false" tIns="0" lIns="0" bIns="0" rIns="0">
              <a:spAutoFit/>
            </a:bodyPr>
            <a:lstStyle/>
            <a:p>
              <a:pPr algn="l">
                <a:lnSpc>
                  <a:spcPts val="7275"/>
                </a:lnSpc>
              </a:pPr>
              <a:r>
                <a:rPr lang="en-US" sz="7500">
                  <a:solidFill>
                    <a:srgbClr val="000000"/>
                  </a:solidFill>
                  <a:latin typeface="Brice BoldCondensed Bold"/>
                </a:rPr>
                <a:t>2021 is the year of the highs!</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Q11. Check how the COVID-19 virus spread with respect to confirmed cases.</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3242752"/>
            <a:ext cx="12925088" cy="3801497"/>
          </a:xfrm>
          <a:custGeom>
            <a:avLst/>
            <a:gdLst/>
            <a:ahLst/>
            <a:cxnLst/>
            <a:rect r="r" b="b" t="t" l="l"/>
            <a:pathLst>
              <a:path h="3801497" w="12925088">
                <a:moveTo>
                  <a:pt x="0" y="0"/>
                </a:moveTo>
                <a:lnTo>
                  <a:pt x="12925088" y="0"/>
                </a:lnTo>
                <a:lnTo>
                  <a:pt x="12925088" y="3801496"/>
                </a:lnTo>
                <a:lnTo>
                  <a:pt x="0" y="3801496"/>
                </a:lnTo>
                <a:lnTo>
                  <a:pt x="0" y="0"/>
                </a:lnTo>
                <a:close/>
              </a:path>
            </a:pathLst>
          </a:custGeom>
          <a:blipFill>
            <a:blip r:embed="rId6"/>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616302"/>
            <a:ext cx="8115300" cy="1054397"/>
          </a:xfrm>
          <a:custGeom>
            <a:avLst/>
            <a:gdLst/>
            <a:ahLst/>
            <a:cxnLst/>
            <a:rect r="r" b="b" t="t" l="l"/>
            <a:pathLst>
              <a:path h="1054397" w="8115300">
                <a:moveTo>
                  <a:pt x="0" y="0"/>
                </a:moveTo>
                <a:lnTo>
                  <a:pt x="8115300" y="0"/>
                </a:lnTo>
                <a:lnTo>
                  <a:pt x="8115300" y="1054396"/>
                </a:lnTo>
                <a:lnTo>
                  <a:pt x="0" y="1054396"/>
                </a:lnTo>
                <a:lnTo>
                  <a:pt x="0" y="0"/>
                </a:lnTo>
                <a:close/>
              </a:path>
            </a:pathLst>
          </a:custGeom>
          <a:blipFill>
            <a:blip r:embed="rId2"/>
            <a:stretch>
              <a:fillRect l="-41546" t="-611460" r="-129071" b="-590317"/>
            </a:stretch>
          </a:blipFill>
        </p:spPr>
      </p:sp>
      <p:grpSp>
        <p:nvGrpSpPr>
          <p:cNvPr name="Group 3" id="3"/>
          <p:cNvGrpSpPr/>
          <p:nvPr/>
        </p:nvGrpSpPr>
        <p:grpSpPr>
          <a:xfrm rot="0">
            <a:off x="1028700" y="2346071"/>
            <a:ext cx="7610564" cy="5594858"/>
            <a:chOff x="0" y="0"/>
            <a:chExt cx="10147419" cy="7459811"/>
          </a:xfrm>
        </p:grpSpPr>
        <p:sp>
          <p:nvSpPr>
            <p:cNvPr name="TextBox 4" id="4"/>
            <p:cNvSpPr txBox="true"/>
            <p:nvPr/>
          </p:nvSpPr>
          <p:spPr>
            <a:xfrm rot="0">
              <a:off x="0" y="2461683"/>
              <a:ext cx="10147419" cy="4998127"/>
            </a:xfrm>
            <a:prstGeom prst="rect">
              <a:avLst/>
            </a:prstGeom>
          </p:spPr>
          <p:txBody>
            <a:bodyPr anchor="t" rtlCol="false" tIns="0" lIns="0" bIns="0" rIns="0">
              <a:spAutoFit/>
            </a:bodyPr>
            <a:lstStyle/>
            <a:p>
              <a:pPr algn="l">
                <a:lnSpc>
                  <a:spcPts val="4255"/>
                </a:lnSpc>
              </a:pPr>
              <a:r>
                <a:rPr lang="en-US" sz="2799">
                  <a:solidFill>
                    <a:srgbClr val="000000"/>
                  </a:solidFill>
                  <a:latin typeface="Agrandir Italics"/>
                </a:rPr>
                <a:t>The high variance value of 157M indicate that there is an exceedingly high variability of values in the Confirmed column of the dataset.</a:t>
              </a:r>
            </a:p>
            <a:p>
              <a:pPr algn="l">
                <a:lnSpc>
                  <a:spcPts val="4255"/>
                </a:lnSpc>
              </a:pPr>
            </a:p>
            <a:p>
              <a:pPr algn="l" marL="0" indent="0" lvl="0">
                <a:lnSpc>
                  <a:spcPts val="4255"/>
                </a:lnSpc>
                <a:spcBef>
                  <a:spcPct val="0"/>
                </a:spcBef>
              </a:pPr>
              <a:r>
                <a:rPr lang="en-US" sz="2799">
                  <a:solidFill>
                    <a:srgbClr val="000000"/>
                  </a:solidFill>
                  <a:latin typeface="Agrandir Italics"/>
                </a:rPr>
                <a:t>The standard deviation value at 12, 541 indicates that there is at least a deviation of 12, 541 confirmed cases from the average.</a:t>
              </a:r>
            </a:p>
          </p:txBody>
        </p:sp>
        <p:sp>
          <p:nvSpPr>
            <p:cNvPr name="TextBox 5" id="5"/>
            <p:cNvSpPr txBox="true"/>
            <p:nvPr/>
          </p:nvSpPr>
          <p:spPr>
            <a:xfrm rot="0">
              <a:off x="0" y="104775"/>
              <a:ext cx="10147419" cy="2528358"/>
            </a:xfrm>
            <a:prstGeom prst="rect">
              <a:avLst/>
            </a:prstGeom>
          </p:spPr>
          <p:txBody>
            <a:bodyPr anchor="t" rtlCol="false" tIns="0" lIns="0" bIns="0" rIns="0">
              <a:spAutoFit/>
            </a:bodyPr>
            <a:lstStyle/>
            <a:p>
              <a:pPr algn="l">
                <a:lnSpc>
                  <a:spcPts val="4850"/>
                </a:lnSpc>
              </a:pPr>
              <a:r>
                <a:rPr lang="en-US" sz="5000">
                  <a:solidFill>
                    <a:srgbClr val="000000"/>
                  </a:solidFill>
                  <a:latin typeface="Brice BoldCondensed Bold"/>
                </a:rPr>
                <a:t>Incredibly high variability and deviation for confirmed cases, which is a bad thing.</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12001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Q12. Check how the COVID-19 virus spread out with respect to the number of deaths per month.</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205980"/>
            <a:ext cx="12925088" cy="5875040"/>
          </a:xfrm>
          <a:custGeom>
            <a:avLst/>
            <a:gdLst/>
            <a:ahLst/>
            <a:cxnLst/>
            <a:rect r="r" b="b" t="t" l="l"/>
            <a:pathLst>
              <a:path h="5875040" w="12925088">
                <a:moveTo>
                  <a:pt x="0" y="0"/>
                </a:moveTo>
                <a:lnTo>
                  <a:pt x="12925088" y="0"/>
                </a:lnTo>
                <a:lnTo>
                  <a:pt x="12925088" y="5875040"/>
                </a:lnTo>
                <a:lnTo>
                  <a:pt x="0" y="5875040"/>
                </a:lnTo>
                <a:lnTo>
                  <a:pt x="0" y="0"/>
                </a:lnTo>
                <a:close/>
              </a:path>
            </a:pathLst>
          </a:custGeom>
          <a:blipFill>
            <a:blip r:embed="rId6"/>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927350"/>
            <a:ext cx="8115300" cy="6432299"/>
          </a:xfrm>
          <a:custGeom>
            <a:avLst/>
            <a:gdLst/>
            <a:ahLst/>
            <a:cxnLst/>
            <a:rect r="r" b="b" t="t" l="l"/>
            <a:pathLst>
              <a:path h="6432299" w="8115300">
                <a:moveTo>
                  <a:pt x="0" y="0"/>
                </a:moveTo>
                <a:lnTo>
                  <a:pt x="8115300" y="0"/>
                </a:lnTo>
                <a:lnTo>
                  <a:pt x="8115300" y="6432300"/>
                </a:lnTo>
                <a:lnTo>
                  <a:pt x="0" y="6432300"/>
                </a:lnTo>
                <a:lnTo>
                  <a:pt x="0" y="0"/>
                </a:lnTo>
                <a:close/>
              </a:path>
            </a:pathLst>
          </a:custGeom>
          <a:blipFill>
            <a:blip r:embed="rId2"/>
            <a:stretch>
              <a:fillRect l="-35725" t="-49659" r="-97618" b="-34339"/>
            </a:stretch>
          </a:blipFill>
        </p:spPr>
      </p:sp>
      <p:grpSp>
        <p:nvGrpSpPr>
          <p:cNvPr name="Group 3" id="3"/>
          <p:cNvGrpSpPr/>
          <p:nvPr/>
        </p:nvGrpSpPr>
        <p:grpSpPr>
          <a:xfrm rot="0">
            <a:off x="1028700" y="2798699"/>
            <a:ext cx="7610564" cy="4689603"/>
            <a:chOff x="0" y="0"/>
            <a:chExt cx="10147419" cy="6252803"/>
          </a:xfrm>
        </p:grpSpPr>
        <p:sp>
          <p:nvSpPr>
            <p:cNvPr name="TextBox 4" id="4"/>
            <p:cNvSpPr txBox="true"/>
            <p:nvPr/>
          </p:nvSpPr>
          <p:spPr>
            <a:xfrm rot="0">
              <a:off x="0" y="3787775"/>
              <a:ext cx="10147419" cy="24650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There is reasonably high variability and high deviation of values from means in the Death column of the dataset.</a:t>
              </a:r>
            </a:p>
          </p:txBody>
        </p:sp>
        <p:sp>
          <p:nvSpPr>
            <p:cNvPr name="TextBox 5" id="5"/>
            <p:cNvSpPr txBox="true"/>
            <p:nvPr/>
          </p:nvSpPr>
          <p:spPr>
            <a:xfrm rot="0">
              <a:off x="0" y="152400"/>
              <a:ext cx="10147419" cy="3835400"/>
            </a:xfrm>
            <a:prstGeom prst="rect">
              <a:avLst/>
            </a:prstGeom>
          </p:spPr>
          <p:txBody>
            <a:bodyPr anchor="t" rtlCol="false" tIns="0" lIns="0" bIns="0" rIns="0">
              <a:spAutoFit/>
            </a:bodyPr>
            <a:lstStyle/>
            <a:p>
              <a:pPr algn="l">
                <a:lnSpc>
                  <a:spcPts val="7275"/>
                </a:lnSpc>
              </a:pPr>
              <a:r>
                <a:rPr lang="en-US" sz="7500">
                  <a:solidFill>
                    <a:srgbClr val="000000"/>
                  </a:solidFill>
                  <a:latin typeface="Brice BoldCondensed Bold"/>
                </a:rPr>
                <a:t>High variability, high deviation in the context of deaths.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8037"/>
        </a:solidFill>
      </p:bgPr>
    </p:bg>
    <p:spTree>
      <p:nvGrpSpPr>
        <p:cNvPr id="1" name=""/>
        <p:cNvGrpSpPr/>
        <p:nvPr/>
      </p:nvGrpSpPr>
      <p:grpSpPr>
        <a:xfrm>
          <a:off x="0" y="0"/>
          <a:ext cx="0" cy="0"/>
          <a:chOff x="0" y="0"/>
          <a:chExt cx="0" cy="0"/>
        </a:xfrm>
      </p:grpSpPr>
      <p:sp>
        <p:nvSpPr>
          <p:cNvPr name="Freeform 2" id="2"/>
          <p:cNvSpPr/>
          <p:nvPr/>
        </p:nvSpPr>
        <p:spPr>
          <a:xfrm flipH="false" flipV="false" rot="-542094">
            <a:off x="16114642" y="921667"/>
            <a:ext cx="2791840" cy="2791840"/>
          </a:xfrm>
          <a:custGeom>
            <a:avLst/>
            <a:gdLst/>
            <a:ahLst/>
            <a:cxnLst/>
            <a:rect r="r" b="b" t="t" l="l"/>
            <a:pathLst>
              <a:path h="2791840" w="2791840">
                <a:moveTo>
                  <a:pt x="0" y="0"/>
                </a:moveTo>
                <a:lnTo>
                  <a:pt x="2791840" y="0"/>
                </a:lnTo>
                <a:lnTo>
                  <a:pt x="2791840" y="2791840"/>
                </a:lnTo>
                <a:lnTo>
                  <a:pt x="0" y="2791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785649">
            <a:off x="11258646" y="3666760"/>
            <a:ext cx="8449989" cy="8342443"/>
          </a:xfrm>
          <a:custGeom>
            <a:avLst/>
            <a:gdLst/>
            <a:ahLst/>
            <a:cxnLst/>
            <a:rect r="r" b="b" t="t" l="l"/>
            <a:pathLst>
              <a:path h="8342443" w="8449989">
                <a:moveTo>
                  <a:pt x="8449989" y="0"/>
                </a:moveTo>
                <a:lnTo>
                  <a:pt x="0" y="0"/>
                </a:lnTo>
                <a:lnTo>
                  <a:pt x="0" y="8342444"/>
                </a:lnTo>
                <a:lnTo>
                  <a:pt x="8449989" y="8342444"/>
                </a:lnTo>
                <a:lnTo>
                  <a:pt x="8449989"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1421429">
            <a:off x="-2593045" y="-692129"/>
            <a:ext cx="5562276" cy="2497967"/>
          </a:xfrm>
          <a:custGeom>
            <a:avLst/>
            <a:gdLst/>
            <a:ahLst/>
            <a:cxnLst/>
            <a:rect r="r" b="b" t="t" l="l"/>
            <a:pathLst>
              <a:path h="2497967" w="5562276">
                <a:moveTo>
                  <a:pt x="0" y="0"/>
                </a:moveTo>
                <a:lnTo>
                  <a:pt x="5562276" y="0"/>
                </a:lnTo>
                <a:lnTo>
                  <a:pt x="5562276" y="2497968"/>
                </a:lnTo>
                <a:lnTo>
                  <a:pt x="0" y="2497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76967" y="1219584"/>
            <a:ext cx="7495533" cy="1205116"/>
          </a:xfrm>
          <a:prstGeom prst="rect">
            <a:avLst/>
          </a:prstGeom>
        </p:spPr>
        <p:txBody>
          <a:bodyPr anchor="t" rtlCol="false" tIns="0" lIns="0" bIns="0" rIns="0">
            <a:spAutoFit/>
          </a:bodyPr>
          <a:lstStyle/>
          <a:p>
            <a:pPr algn="l">
              <a:lnSpc>
                <a:spcPts val="8895"/>
              </a:lnSpc>
            </a:pPr>
            <a:r>
              <a:rPr lang="en-US" sz="9170">
                <a:solidFill>
                  <a:srgbClr val="000000"/>
                </a:solidFill>
                <a:latin typeface="Brice BoldCondensed Bold"/>
              </a:rPr>
              <a:t>Task Overview</a:t>
            </a:r>
          </a:p>
        </p:txBody>
      </p:sp>
      <p:sp>
        <p:nvSpPr>
          <p:cNvPr name="TextBox 6" id="6"/>
          <p:cNvSpPr txBox="true"/>
          <p:nvPr/>
        </p:nvSpPr>
        <p:spPr>
          <a:xfrm rot="0">
            <a:off x="1076967" y="2501773"/>
            <a:ext cx="9781598" cy="6756527"/>
          </a:xfrm>
          <a:prstGeom prst="rect">
            <a:avLst/>
          </a:prstGeom>
        </p:spPr>
        <p:txBody>
          <a:bodyPr anchor="t" rtlCol="false" tIns="0" lIns="0" bIns="0" rIns="0">
            <a:spAutoFit/>
          </a:bodyPr>
          <a:lstStyle/>
          <a:p>
            <a:pPr algn="l">
              <a:lnSpc>
                <a:spcPts val="4864"/>
              </a:lnSpc>
            </a:pPr>
            <a:r>
              <a:rPr lang="en-US" sz="3200">
                <a:solidFill>
                  <a:srgbClr val="FFFFFF"/>
                </a:solidFill>
                <a:latin typeface="Agrandir"/>
              </a:rPr>
              <a:t>The COVID-19 pandemic has had a significant impact on public health and has created an urgent </a:t>
            </a:r>
            <a:r>
              <a:rPr lang="en-US" sz="3200">
                <a:solidFill>
                  <a:srgbClr val="FFFFFF"/>
                </a:solidFill>
                <a:latin typeface="Agrandir"/>
              </a:rPr>
              <a:t>need for data-driven insights to understand the spread of the virus.</a:t>
            </a:r>
          </a:p>
          <a:p>
            <a:pPr algn="l">
              <a:lnSpc>
                <a:spcPts val="4864"/>
              </a:lnSpc>
            </a:pPr>
          </a:p>
          <a:p>
            <a:pPr algn="l" marL="0" indent="0" lvl="0">
              <a:lnSpc>
                <a:spcPts val="4864"/>
              </a:lnSpc>
              <a:spcBef>
                <a:spcPct val="0"/>
              </a:spcBef>
            </a:pPr>
            <a:r>
              <a:rPr lang="en-US" sz="3200">
                <a:solidFill>
                  <a:srgbClr val="FFFFFF"/>
                </a:solidFill>
                <a:latin typeface="Agrandir"/>
              </a:rPr>
              <a:t>As data analysts, deriving meaningful insights and presenting findings is a way to contribute in understanding the dynamics of the virus and eventually, partaking in the development of data-driven decisions for health organizations and relevant decision making bodies.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Q13. Check how the COVID-19 virus spread with respect to the number of recovered cases.</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3242752"/>
            <a:ext cx="12925088" cy="3801497"/>
          </a:xfrm>
          <a:custGeom>
            <a:avLst/>
            <a:gdLst/>
            <a:ahLst/>
            <a:cxnLst/>
            <a:rect r="r" b="b" t="t" l="l"/>
            <a:pathLst>
              <a:path h="3801497" w="12925088">
                <a:moveTo>
                  <a:pt x="0" y="0"/>
                </a:moveTo>
                <a:lnTo>
                  <a:pt x="12925088" y="0"/>
                </a:lnTo>
                <a:lnTo>
                  <a:pt x="12925088" y="3801496"/>
                </a:lnTo>
                <a:lnTo>
                  <a:pt x="0" y="3801496"/>
                </a:lnTo>
                <a:lnTo>
                  <a:pt x="0" y="0"/>
                </a:lnTo>
                <a:close/>
              </a:path>
            </a:pathLst>
          </a:custGeom>
          <a:blipFill>
            <a:blip r:embed="rId6"/>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678243"/>
            <a:ext cx="8115300" cy="930514"/>
          </a:xfrm>
          <a:custGeom>
            <a:avLst/>
            <a:gdLst/>
            <a:ahLst/>
            <a:cxnLst/>
            <a:rect r="r" b="b" t="t" l="l"/>
            <a:pathLst>
              <a:path h="930514" w="8115300">
                <a:moveTo>
                  <a:pt x="0" y="0"/>
                </a:moveTo>
                <a:lnTo>
                  <a:pt x="8115300" y="0"/>
                </a:lnTo>
                <a:lnTo>
                  <a:pt x="8115300" y="930514"/>
                </a:lnTo>
                <a:lnTo>
                  <a:pt x="0" y="930514"/>
                </a:lnTo>
                <a:lnTo>
                  <a:pt x="0" y="0"/>
                </a:lnTo>
                <a:close/>
              </a:path>
            </a:pathLst>
          </a:custGeom>
          <a:blipFill>
            <a:blip r:embed="rId2"/>
            <a:stretch>
              <a:fillRect l="-42672" t="-925859" r="-127948" b="-449248"/>
            </a:stretch>
          </a:blipFill>
        </p:spPr>
      </p:sp>
      <p:grpSp>
        <p:nvGrpSpPr>
          <p:cNvPr name="Group 3" id="3"/>
          <p:cNvGrpSpPr/>
          <p:nvPr/>
        </p:nvGrpSpPr>
        <p:grpSpPr>
          <a:xfrm rot="0">
            <a:off x="1028700" y="1812671"/>
            <a:ext cx="7610564" cy="6661658"/>
            <a:chOff x="0" y="0"/>
            <a:chExt cx="10147419" cy="8882211"/>
          </a:xfrm>
        </p:grpSpPr>
        <p:sp>
          <p:nvSpPr>
            <p:cNvPr name="TextBox 4" id="4"/>
            <p:cNvSpPr txBox="true"/>
            <p:nvPr/>
          </p:nvSpPr>
          <p:spPr>
            <a:xfrm rot="0">
              <a:off x="0" y="2461683"/>
              <a:ext cx="10147419" cy="6420527"/>
            </a:xfrm>
            <a:prstGeom prst="rect">
              <a:avLst/>
            </a:prstGeom>
          </p:spPr>
          <p:txBody>
            <a:bodyPr anchor="t" rtlCol="false" tIns="0" lIns="0" bIns="0" rIns="0">
              <a:spAutoFit/>
            </a:bodyPr>
            <a:lstStyle/>
            <a:p>
              <a:pPr algn="l">
                <a:lnSpc>
                  <a:spcPts val="4255"/>
                </a:lnSpc>
              </a:pPr>
              <a:r>
                <a:rPr lang="en-US" sz="2799">
                  <a:solidFill>
                    <a:srgbClr val="000000"/>
                  </a:solidFill>
                  <a:latin typeface="Agrandir Italics"/>
                </a:rPr>
                <a:t>The high variance value at 107M indicates that there is an incredibly high variability when it comes to the values of the Recovered column in the dataset.</a:t>
              </a:r>
            </a:p>
            <a:p>
              <a:pPr algn="l">
                <a:lnSpc>
                  <a:spcPts val="4255"/>
                </a:lnSpc>
              </a:pPr>
            </a:p>
            <a:p>
              <a:pPr algn="l" marL="0" indent="0" lvl="0">
                <a:lnSpc>
                  <a:spcPts val="4255"/>
                </a:lnSpc>
                <a:spcBef>
                  <a:spcPct val="0"/>
                </a:spcBef>
              </a:pPr>
              <a:r>
                <a:rPr lang="en-US" sz="2799">
                  <a:solidFill>
                    <a:srgbClr val="000000"/>
                  </a:solidFill>
                  <a:latin typeface="Agrandir Italics"/>
                </a:rPr>
                <a:t>The standard deviation value at 10, 345 indicates that there is at least a deviation of 10, 345 recoveries from the average, which is a good thing.</a:t>
              </a:r>
            </a:p>
          </p:txBody>
        </p:sp>
        <p:sp>
          <p:nvSpPr>
            <p:cNvPr name="TextBox 5" id="5"/>
            <p:cNvSpPr txBox="true"/>
            <p:nvPr/>
          </p:nvSpPr>
          <p:spPr>
            <a:xfrm rot="0">
              <a:off x="0" y="104775"/>
              <a:ext cx="10147419" cy="2528358"/>
            </a:xfrm>
            <a:prstGeom prst="rect">
              <a:avLst/>
            </a:prstGeom>
          </p:spPr>
          <p:txBody>
            <a:bodyPr anchor="t" rtlCol="false" tIns="0" lIns="0" bIns="0" rIns="0">
              <a:spAutoFit/>
            </a:bodyPr>
            <a:lstStyle/>
            <a:p>
              <a:pPr algn="l">
                <a:lnSpc>
                  <a:spcPts val="4850"/>
                </a:lnSpc>
              </a:pPr>
              <a:r>
                <a:rPr lang="en-US" sz="5000">
                  <a:solidFill>
                    <a:srgbClr val="000000"/>
                  </a:solidFill>
                  <a:latin typeface="Brice BoldCondensed Bold"/>
                </a:rPr>
                <a:t>Incredibly high variability and deviation for recovery, which is a good thing.</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Q14. Find the country having the highest number of the confirmed cases.</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835965"/>
            <a:ext cx="12925088" cy="4838268"/>
          </a:xfrm>
          <a:custGeom>
            <a:avLst/>
            <a:gdLst/>
            <a:ahLst/>
            <a:cxnLst/>
            <a:rect r="r" b="b" t="t" l="l"/>
            <a:pathLst>
              <a:path h="4838268" w="12925088">
                <a:moveTo>
                  <a:pt x="0" y="0"/>
                </a:moveTo>
                <a:lnTo>
                  <a:pt x="12925088" y="0"/>
                </a:lnTo>
                <a:lnTo>
                  <a:pt x="12925088" y="4838268"/>
                </a:lnTo>
                <a:lnTo>
                  <a:pt x="0" y="4838268"/>
                </a:lnTo>
                <a:lnTo>
                  <a:pt x="0" y="0"/>
                </a:lnTo>
                <a:close/>
              </a:path>
            </a:pathLst>
          </a:custGeom>
          <a:blipFill>
            <a:blip r:embed="rId6"/>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290104"/>
            <a:ext cx="8115300" cy="1706792"/>
          </a:xfrm>
          <a:custGeom>
            <a:avLst/>
            <a:gdLst/>
            <a:ahLst/>
            <a:cxnLst/>
            <a:rect r="r" b="b" t="t" l="l"/>
            <a:pathLst>
              <a:path h="1706792" w="8115300">
                <a:moveTo>
                  <a:pt x="0" y="0"/>
                </a:moveTo>
                <a:lnTo>
                  <a:pt x="8115300" y="0"/>
                </a:lnTo>
                <a:lnTo>
                  <a:pt x="8115300" y="1706792"/>
                </a:lnTo>
                <a:lnTo>
                  <a:pt x="0" y="1706792"/>
                </a:lnTo>
                <a:lnTo>
                  <a:pt x="0" y="0"/>
                </a:lnTo>
                <a:close/>
              </a:path>
            </a:pathLst>
          </a:custGeom>
          <a:blipFill>
            <a:blip r:embed="rId2"/>
            <a:stretch>
              <a:fillRect l="-74576" t="-879909" r="-298980" b="-427356"/>
            </a:stretch>
          </a:blipFill>
        </p:spPr>
      </p:sp>
      <p:grpSp>
        <p:nvGrpSpPr>
          <p:cNvPr name="Group 3" id="3"/>
          <p:cNvGrpSpPr/>
          <p:nvPr/>
        </p:nvGrpSpPr>
        <p:grpSpPr>
          <a:xfrm rot="0">
            <a:off x="1028700" y="3722624"/>
            <a:ext cx="7610564" cy="2841753"/>
            <a:chOff x="0" y="0"/>
            <a:chExt cx="10147419" cy="3789003"/>
          </a:xfrm>
        </p:grpSpPr>
        <p:sp>
          <p:nvSpPr>
            <p:cNvPr name="TextBox 4" id="4"/>
            <p:cNvSpPr txBox="true"/>
            <p:nvPr/>
          </p:nvSpPr>
          <p:spPr>
            <a:xfrm rot="0">
              <a:off x="0" y="1323975"/>
              <a:ext cx="10147419" cy="24650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The United States has a total confirmed COVID-19 cases tally of 33.46M from January 2020 to June 2021!</a:t>
              </a:r>
            </a:p>
          </p:txBody>
        </p:sp>
        <p:sp>
          <p:nvSpPr>
            <p:cNvPr name="TextBox 5" id="5"/>
            <p:cNvSpPr txBox="true"/>
            <p:nvPr/>
          </p:nvSpPr>
          <p:spPr>
            <a:xfrm rot="0">
              <a:off x="0" y="152400"/>
              <a:ext cx="10147419" cy="1371600"/>
            </a:xfrm>
            <a:prstGeom prst="rect">
              <a:avLst/>
            </a:prstGeom>
          </p:spPr>
          <p:txBody>
            <a:bodyPr anchor="t" rtlCol="false" tIns="0" lIns="0" bIns="0" rIns="0">
              <a:spAutoFit/>
            </a:bodyPr>
            <a:lstStyle/>
            <a:p>
              <a:pPr algn="l">
                <a:lnSpc>
                  <a:spcPts val="7275"/>
                </a:lnSpc>
              </a:pPr>
              <a:r>
                <a:rPr lang="en-US" sz="7500">
                  <a:solidFill>
                    <a:srgbClr val="000000"/>
                  </a:solidFill>
                  <a:latin typeface="Brice BoldCondensed Bold"/>
                </a:rPr>
                <a:t>It’s the US!</a:t>
              </a: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28700"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Q15. Find the country having the lowest number of deaths.</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724366"/>
            <a:ext cx="12925088" cy="4838268"/>
          </a:xfrm>
          <a:custGeom>
            <a:avLst/>
            <a:gdLst/>
            <a:ahLst/>
            <a:cxnLst/>
            <a:rect r="r" b="b" t="t" l="l"/>
            <a:pathLst>
              <a:path h="4838268" w="12925088">
                <a:moveTo>
                  <a:pt x="0" y="0"/>
                </a:moveTo>
                <a:lnTo>
                  <a:pt x="12925088" y="0"/>
                </a:lnTo>
                <a:lnTo>
                  <a:pt x="12925088" y="4838268"/>
                </a:lnTo>
                <a:lnTo>
                  <a:pt x="0" y="4838268"/>
                </a:lnTo>
                <a:lnTo>
                  <a:pt x="0" y="0"/>
                </a:lnTo>
                <a:close/>
              </a:path>
            </a:pathLst>
          </a:custGeom>
          <a:blipFill>
            <a:blip r:embed="rId6"/>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209336"/>
            <a:ext cx="7435179" cy="1868327"/>
          </a:xfrm>
          <a:custGeom>
            <a:avLst/>
            <a:gdLst/>
            <a:ahLst/>
            <a:cxnLst/>
            <a:rect r="r" b="b" t="t" l="l"/>
            <a:pathLst>
              <a:path h="1868327" w="7435179">
                <a:moveTo>
                  <a:pt x="0" y="0"/>
                </a:moveTo>
                <a:lnTo>
                  <a:pt x="7435179" y="0"/>
                </a:lnTo>
                <a:lnTo>
                  <a:pt x="7435179" y="1868328"/>
                </a:lnTo>
                <a:lnTo>
                  <a:pt x="0" y="1868328"/>
                </a:lnTo>
                <a:lnTo>
                  <a:pt x="0" y="0"/>
                </a:lnTo>
                <a:close/>
              </a:path>
            </a:pathLst>
          </a:custGeom>
          <a:blipFill>
            <a:blip r:embed="rId2"/>
            <a:stretch>
              <a:fillRect l="-84078" t="-823111" r="-350404" b="-406277"/>
            </a:stretch>
          </a:blipFill>
        </p:spPr>
      </p:sp>
      <p:grpSp>
        <p:nvGrpSpPr>
          <p:cNvPr name="Group 3" id="3"/>
          <p:cNvGrpSpPr/>
          <p:nvPr/>
        </p:nvGrpSpPr>
        <p:grpSpPr>
          <a:xfrm rot="0">
            <a:off x="1028700" y="3260661"/>
            <a:ext cx="7610564" cy="3765678"/>
            <a:chOff x="0" y="0"/>
            <a:chExt cx="10147419" cy="5020903"/>
          </a:xfrm>
        </p:grpSpPr>
        <p:sp>
          <p:nvSpPr>
            <p:cNvPr name="TextBox 4" id="4"/>
            <p:cNvSpPr txBox="true"/>
            <p:nvPr/>
          </p:nvSpPr>
          <p:spPr>
            <a:xfrm rot="0">
              <a:off x="0" y="2555875"/>
              <a:ext cx="10147419" cy="24650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Dominica or the Dominican Republic has recorded zero COVID-19-related deaths from January 2020 to June 2021.</a:t>
              </a:r>
            </a:p>
          </p:txBody>
        </p:sp>
        <p:sp>
          <p:nvSpPr>
            <p:cNvPr name="TextBox 5" id="5"/>
            <p:cNvSpPr txBox="true"/>
            <p:nvPr/>
          </p:nvSpPr>
          <p:spPr>
            <a:xfrm rot="0">
              <a:off x="0" y="152400"/>
              <a:ext cx="10147419" cy="2603500"/>
            </a:xfrm>
            <a:prstGeom prst="rect">
              <a:avLst/>
            </a:prstGeom>
          </p:spPr>
          <p:txBody>
            <a:bodyPr anchor="t" rtlCol="false" tIns="0" lIns="0" bIns="0" rIns="0">
              <a:spAutoFit/>
            </a:bodyPr>
            <a:lstStyle/>
            <a:p>
              <a:pPr algn="l">
                <a:lnSpc>
                  <a:spcPts val="7275"/>
                </a:lnSpc>
              </a:pPr>
              <a:r>
                <a:rPr lang="en-US" sz="7500">
                  <a:solidFill>
                    <a:srgbClr val="000000"/>
                  </a:solidFill>
                  <a:latin typeface="Brice BoldCondensed Bold"/>
                </a:rPr>
                <a:t>Dominica is dominating the no-deaths chart</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271C34"/>
        </a:solidFill>
      </p:bgPr>
    </p:bg>
    <p:spTree>
      <p:nvGrpSpPr>
        <p:cNvPr id="1" name=""/>
        <p:cNvGrpSpPr/>
        <p:nvPr/>
      </p:nvGrpSpPr>
      <p:grpSpPr>
        <a:xfrm>
          <a:off x="0" y="0"/>
          <a:ext cx="0" cy="0"/>
          <a:chOff x="0" y="0"/>
          <a:chExt cx="0" cy="0"/>
        </a:xfrm>
      </p:grpSpPr>
      <p:sp>
        <p:nvSpPr>
          <p:cNvPr name="TextBox 2" id="2"/>
          <p:cNvSpPr txBox="true"/>
          <p:nvPr/>
        </p:nvSpPr>
        <p:spPr>
          <a:xfrm rot="0">
            <a:off x="1019175" y="1162050"/>
            <a:ext cx="16230600" cy="628650"/>
          </a:xfrm>
          <a:prstGeom prst="rect">
            <a:avLst/>
          </a:prstGeom>
        </p:spPr>
        <p:txBody>
          <a:bodyPr anchor="t" rtlCol="false" tIns="0" lIns="0" bIns="0" rIns="0">
            <a:spAutoFit/>
          </a:bodyPr>
          <a:lstStyle/>
          <a:p>
            <a:pPr algn="l">
              <a:lnSpc>
                <a:spcPts val="4500"/>
              </a:lnSpc>
            </a:pPr>
            <a:r>
              <a:rPr lang="en-US" sz="5000">
                <a:solidFill>
                  <a:srgbClr val="FFFFFF"/>
                </a:solidFill>
                <a:latin typeface="Brice BoldCondensed Bold"/>
              </a:rPr>
              <a:t>Q16. Find the top 5 countries having the highest recovered cases.</a:t>
            </a:r>
          </a:p>
        </p:txBody>
      </p:sp>
      <p:sp>
        <p:nvSpPr>
          <p:cNvPr name="Freeform 3" id="3"/>
          <p:cNvSpPr/>
          <p:nvPr/>
        </p:nvSpPr>
        <p:spPr>
          <a:xfrm flipH="false" flipV="false" rot="-1421429">
            <a:off x="-3224976" y="-8265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9998453">
            <a:off x="14478162" y="8786838"/>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421429">
            <a:off x="-3072576" y="-674199"/>
            <a:ext cx="5562276" cy="2497967"/>
          </a:xfrm>
          <a:custGeom>
            <a:avLst/>
            <a:gdLst/>
            <a:ahLst/>
            <a:cxnLst/>
            <a:rect r="r" b="b" t="t" l="l"/>
            <a:pathLst>
              <a:path h="2497967" w="5562276">
                <a:moveTo>
                  <a:pt x="0" y="0"/>
                </a:moveTo>
                <a:lnTo>
                  <a:pt x="5562276" y="0"/>
                </a:lnTo>
                <a:lnTo>
                  <a:pt x="5562276" y="2497967"/>
                </a:lnTo>
                <a:lnTo>
                  <a:pt x="0" y="2497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81456" y="2724366"/>
            <a:ext cx="12925088" cy="4838268"/>
          </a:xfrm>
          <a:custGeom>
            <a:avLst/>
            <a:gdLst/>
            <a:ahLst/>
            <a:cxnLst/>
            <a:rect r="r" b="b" t="t" l="l"/>
            <a:pathLst>
              <a:path h="4838268" w="12925088">
                <a:moveTo>
                  <a:pt x="0" y="0"/>
                </a:moveTo>
                <a:lnTo>
                  <a:pt x="12925088" y="0"/>
                </a:lnTo>
                <a:lnTo>
                  <a:pt x="12925088" y="4838268"/>
                </a:lnTo>
                <a:lnTo>
                  <a:pt x="0" y="4838268"/>
                </a:lnTo>
                <a:lnTo>
                  <a:pt x="0" y="0"/>
                </a:lnTo>
                <a:close/>
              </a:path>
            </a:pathLst>
          </a:custGeom>
          <a:blipFill>
            <a:blip r:embed="rId6"/>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A69F"/>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3013738"/>
            <a:ext cx="8115300" cy="4259523"/>
          </a:xfrm>
          <a:custGeom>
            <a:avLst/>
            <a:gdLst/>
            <a:ahLst/>
            <a:cxnLst/>
            <a:rect r="r" b="b" t="t" l="l"/>
            <a:pathLst>
              <a:path h="4259523" w="8115300">
                <a:moveTo>
                  <a:pt x="0" y="0"/>
                </a:moveTo>
                <a:lnTo>
                  <a:pt x="8115300" y="0"/>
                </a:lnTo>
                <a:lnTo>
                  <a:pt x="8115300" y="4259524"/>
                </a:lnTo>
                <a:lnTo>
                  <a:pt x="0" y="4259524"/>
                </a:lnTo>
                <a:lnTo>
                  <a:pt x="0" y="0"/>
                </a:lnTo>
                <a:close/>
              </a:path>
            </a:pathLst>
          </a:custGeom>
          <a:blipFill>
            <a:blip r:embed="rId2"/>
            <a:stretch>
              <a:fillRect l="-74476" t="-359038" r="-305477" b="-112470"/>
            </a:stretch>
          </a:blipFill>
        </p:spPr>
      </p:sp>
      <p:grpSp>
        <p:nvGrpSpPr>
          <p:cNvPr name="Group 3" id="3"/>
          <p:cNvGrpSpPr/>
          <p:nvPr/>
        </p:nvGrpSpPr>
        <p:grpSpPr>
          <a:xfrm rot="0">
            <a:off x="1028700" y="2651061"/>
            <a:ext cx="7610564" cy="4984878"/>
            <a:chOff x="0" y="0"/>
            <a:chExt cx="10147419" cy="6646503"/>
          </a:xfrm>
        </p:grpSpPr>
        <p:sp>
          <p:nvSpPr>
            <p:cNvPr name="TextBox 4" id="4"/>
            <p:cNvSpPr txBox="true"/>
            <p:nvPr/>
          </p:nvSpPr>
          <p:spPr>
            <a:xfrm rot="0">
              <a:off x="0" y="2555875"/>
              <a:ext cx="10147419" cy="4090628"/>
            </a:xfrm>
            <a:prstGeom prst="rect">
              <a:avLst/>
            </a:prstGeom>
          </p:spPr>
          <p:txBody>
            <a:bodyPr anchor="t" rtlCol="false" tIns="0" lIns="0" bIns="0" rIns="0">
              <a:spAutoFit/>
            </a:bodyPr>
            <a:lstStyle/>
            <a:p>
              <a:pPr algn="l" marL="0" indent="0" lvl="0">
                <a:lnSpc>
                  <a:spcPts val="4863"/>
                </a:lnSpc>
                <a:spcBef>
                  <a:spcPct val="0"/>
                </a:spcBef>
              </a:pPr>
              <a:r>
                <a:rPr lang="en-US" sz="3199">
                  <a:solidFill>
                    <a:srgbClr val="000000"/>
                  </a:solidFill>
                  <a:latin typeface="Agrandir Italics"/>
                </a:rPr>
                <a:t>India takes the cake in recoveries, having 28M people recover from COVID-19. This is followed by Brazil at 15M, US at 6.3M, Turkey/Turkiye at 5.2M, and Russia at 4.7M.</a:t>
              </a:r>
            </a:p>
          </p:txBody>
        </p:sp>
        <p:sp>
          <p:nvSpPr>
            <p:cNvPr name="TextBox 5" id="5"/>
            <p:cNvSpPr txBox="true"/>
            <p:nvPr/>
          </p:nvSpPr>
          <p:spPr>
            <a:xfrm rot="0">
              <a:off x="0" y="152400"/>
              <a:ext cx="10147419" cy="2603500"/>
            </a:xfrm>
            <a:prstGeom prst="rect">
              <a:avLst/>
            </a:prstGeom>
          </p:spPr>
          <p:txBody>
            <a:bodyPr anchor="t" rtlCol="false" tIns="0" lIns="0" bIns="0" rIns="0">
              <a:spAutoFit/>
            </a:bodyPr>
            <a:lstStyle/>
            <a:p>
              <a:pPr algn="l">
                <a:lnSpc>
                  <a:spcPts val="7275"/>
                </a:lnSpc>
              </a:pPr>
              <a:r>
                <a:rPr lang="en-US" sz="7500">
                  <a:solidFill>
                    <a:srgbClr val="000000"/>
                  </a:solidFill>
                  <a:latin typeface="Brice BoldCondensed Bold"/>
                </a:rPr>
                <a:t>India takes the recovery crown!</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A5842"/>
        </a:solidFill>
      </p:bgPr>
    </p:bg>
    <p:spTree>
      <p:nvGrpSpPr>
        <p:cNvPr id="1" name=""/>
        <p:cNvGrpSpPr/>
        <p:nvPr/>
      </p:nvGrpSpPr>
      <p:grpSpPr>
        <a:xfrm>
          <a:off x="0" y="0"/>
          <a:ext cx="0" cy="0"/>
          <a:chOff x="0" y="0"/>
          <a:chExt cx="0" cy="0"/>
        </a:xfrm>
      </p:grpSpPr>
      <p:grpSp>
        <p:nvGrpSpPr>
          <p:cNvPr name="Group 2" id="2"/>
          <p:cNvGrpSpPr/>
          <p:nvPr/>
        </p:nvGrpSpPr>
        <p:grpSpPr>
          <a:xfrm rot="0">
            <a:off x="1028700" y="2120681"/>
            <a:ext cx="10409572" cy="4045389"/>
            <a:chOff x="0" y="0"/>
            <a:chExt cx="13879429" cy="5393852"/>
          </a:xfrm>
        </p:grpSpPr>
        <p:sp>
          <p:nvSpPr>
            <p:cNvPr name="TextBox 3" id="3"/>
            <p:cNvSpPr txBox="true"/>
            <p:nvPr/>
          </p:nvSpPr>
          <p:spPr>
            <a:xfrm rot="0">
              <a:off x="0" y="1106900"/>
              <a:ext cx="13879429" cy="3060703"/>
            </a:xfrm>
            <a:prstGeom prst="rect">
              <a:avLst/>
            </a:prstGeom>
          </p:spPr>
          <p:txBody>
            <a:bodyPr anchor="t" rtlCol="false" tIns="0" lIns="0" bIns="0" rIns="0">
              <a:spAutoFit/>
            </a:bodyPr>
            <a:lstStyle/>
            <a:p>
              <a:pPr algn="l">
                <a:lnSpc>
                  <a:spcPts val="15750"/>
                </a:lnSpc>
              </a:pPr>
              <a:r>
                <a:rPr lang="en-US" sz="17500">
                  <a:solidFill>
                    <a:srgbClr val="FFFFFF"/>
                  </a:solidFill>
                  <a:latin typeface="Brice BoldCondensed Bold"/>
                </a:rPr>
                <a:t>Conclusions</a:t>
              </a:r>
            </a:p>
          </p:txBody>
        </p:sp>
        <p:sp>
          <p:nvSpPr>
            <p:cNvPr name="TextBox 4" id="4"/>
            <p:cNvSpPr txBox="true"/>
            <p:nvPr/>
          </p:nvSpPr>
          <p:spPr>
            <a:xfrm rot="0">
              <a:off x="0" y="4142203"/>
              <a:ext cx="11163121" cy="1251649"/>
            </a:xfrm>
            <a:prstGeom prst="rect">
              <a:avLst/>
            </a:prstGeom>
          </p:spPr>
          <p:txBody>
            <a:bodyPr anchor="t" rtlCol="false" tIns="0" lIns="0" bIns="0" rIns="0">
              <a:spAutoFit/>
            </a:bodyPr>
            <a:lstStyle/>
            <a:p>
              <a:pPr algn="l">
                <a:lnSpc>
                  <a:spcPts val="3647"/>
                </a:lnSpc>
              </a:pPr>
              <a:r>
                <a:rPr lang="en-US" sz="2399">
                  <a:solidFill>
                    <a:srgbClr val="FFFFFF"/>
                  </a:solidFill>
                  <a:latin typeface="Agrandir"/>
                </a:rPr>
                <a:t>Christian Nico Gayo</a:t>
              </a:r>
            </a:p>
            <a:p>
              <a:pPr algn="l" marL="0" indent="0" lvl="0">
                <a:lnSpc>
                  <a:spcPts val="3648"/>
                </a:lnSpc>
              </a:pPr>
              <a:r>
                <a:rPr lang="en-US" sz="2400">
                  <a:solidFill>
                    <a:srgbClr val="FFFFFF"/>
                  </a:solidFill>
                  <a:latin typeface="Agrandir"/>
                </a:rPr>
                <a:t>MIP-DA-07</a:t>
              </a:r>
            </a:p>
          </p:txBody>
        </p:sp>
        <p:sp>
          <p:nvSpPr>
            <p:cNvPr name="TextBox 5" id="5"/>
            <p:cNvSpPr txBox="true"/>
            <p:nvPr/>
          </p:nvSpPr>
          <p:spPr>
            <a:xfrm rot="0">
              <a:off x="0" y="-152400"/>
              <a:ext cx="11163121" cy="637000"/>
            </a:xfrm>
            <a:prstGeom prst="rect">
              <a:avLst/>
            </a:prstGeom>
          </p:spPr>
          <p:txBody>
            <a:bodyPr anchor="t" rtlCol="false" tIns="0" lIns="0" bIns="0" rIns="0">
              <a:spAutoFit/>
            </a:bodyPr>
            <a:lstStyle/>
            <a:p>
              <a:pPr algn="l" marL="0" indent="0" lvl="0">
                <a:lnSpc>
                  <a:spcPts val="3647"/>
                </a:lnSpc>
              </a:pPr>
              <a:r>
                <a:rPr lang="en-US" sz="2399">
                  <a:solidFill>
                    <a:srgbClr val="FFFFFF"/>
                  </a:solidFill>
                  <a:latin typeface="Agrandir"/>
                </a:rPr>
                <a:t>COVID-19 Analysis using SQL</a:t>
              </a:r>
            </a:p>
          </p:txBody>
        </p:sp>
      </p:grpSp>
      <p:sp>
        <p:nvSpPr>
          <p:cNvPr name="Freeform 6" id="6"/>
          <p:cNvSpPr/>
          <p:nvPr/>
        </p:nvSpPr>
        <p:spPr>
          <a:xfrm flipH="false" flipV="false" rot="0">
            <a:off x="9144000" y="1213266"/>
            <a:ext cx="8397328" cy="9073734"/>
          </a:xfrm>
          <a:custGeom>
            <a:avLst/>
            <a:gdLst/>
            <a:ahLst/>
            <a:cxnLst/>
            <a:rect r="r" b="b" t="t" l="l"/>
            <a:pathLst>
              <a:path h="9073734" w="8397328">
                <a:moveTo>
                  <a:pt x="0" y="0"/>
                </a:moveTo>
                <a:lnTo>
                  <a:pt x="8397328" y="0"/>
                </a:lnTo>
                <a:lnTo>
                  <a:pt x="8397328" y="9073734"/>
                </a:lnTo>
                <a:lnTo>
                  <a:pt x="0" y="9073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9C53DD"/>
        </a:solidFill>
      </p:bgPr>
    </p:bg>
    <p:spTree>
      <p:nvGrpSpPr>
        <p:cNvPr id="1" name=""/>
        <p:cNvGrpSpPr/>
        <p:nvPr/>
      </p:nvGrpSpPr>
      <p:grpSpPr>
        <a:xfrm>
          <a:off x="0" y="0"/>
          <a:ext cx="0" cy="0"/>
          <a:chOff x="0" y="0"/>
          <a:chExt cx="0" cy="0"/>
        </a:xfrm>
      </p:grpSpPr>
      <p:sp>
        <p:nvSpPr>
          <p:cNvPr name="Freeform 2" id="2"/>
          <p:cNvSpPr/>
          <p:nvPr/>
        </p:nvSpPr>
        <p:spPr>
          <a:xfrm flipH="false" flipV="false" rot="0">
            <a:off x="4206879" y="2837562"/>
            <a:ext cx="2316483" cy="5588007"/>
          </a:xfrm>
          <a:custGeom>
            <a:avLst/>
            <a:gdLst/>
            <a:ahLst/>
            <a:cxnLst/>
            <a:rect r="r" b="b" t="t" l="l"/>
            <a:pathLst>
              <a:path h="5588007" w="2316483">
                <a:moveTo>
                  <a:pt x="0" y="0"/>
                </a:moveTo>
                <a:lnTo>
                  <a:pt x="2316483" y="0"/>
                </a:lnTo>
                <a:lnTo>
                  <a:pt x="2316483" y="5588008"/>
                </a:lnTo>
                <a:lnTo>
                  <a:pt x="0" y="5588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95375"/>
            <a:ext cx="3864446" cy="7469327"/>
          </a:xfrm>
          <a:prstGeom prst="rect">
            <a:avLst/>
          </a:prstGeom>
        </p:spPr>
        <p:txBody>
          <a:bodyPr anchor="t" rtlCol="false" tIns="0" lIns="0" bIns="0" rIns="0">
            <a:spAutoFit/>
          </a:bodyPr>
          <a:lstStyle/>
          <a:p>
            <a:pPr algn="l">
              <a:lnSpc>
                <a:spcPts val="5345"/>
              </a:lnSpc>
            </a:pPr>
            <a:r>
              <a:rPr lang="en-US" sz="5090">
                <a:solidFill>
                  <a:srgbClr val="FFFFFF"/>
                </a:solidFill>
                <a:latin typeface="Brice BoldCondensed Bold"/>
              </a:rPr>
              <a:t>Numbers-wise, the COVID-19 virus has affected an incredibly high number of people, caused significant deaths, and challenged health and governing systems throughout the world.</a:t>
            </a:r>
          </a:p>
        </p:txBody>
      </p:sp>
      <p:sp>
        <p:nvSpPr>
          <p:cNvPr name="Freeform 4" id="4"/>
          <p:cNvSpPr/>
          <p:nvPr/>
        </p:nvSpPr>
        <p:spPr>
          <a:xfrm flipH="false" flipV="false" rot="0">
            <a:off x="8507571" y="3385396"/>
            <a:ext cx="3188273" cy="5602397"/>
          </a:xfrm>
          <a:custGeom>
            <a:avLst/>
            <a:gdLst/>
            <a:ahLst/>
            <a:cxnLst/>
            <a:rect r="r" b="b" t="t" l="l"/>
            <a:pathLst>
              <a:path h="5602397" w="3188273">
                <a:moveTo>
                  <a:pt x="0" y="0"/>
                </a:moveTo>
                <a:lnTo>
                  <a:pt x="3188274" y="0"/>
                </a:lnTo>
                <a:lnTo>
                  <a:pt x="3188274" y="5602397"/>
                </a:lnTo>
                <a:lnTo>
                  <a:pt x="0" y="56023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053733" y="4049523"/>
            <a:ext cx="2458723" cy="5588007"/>
          </a:xfrm>
          <a:custGeom>
            <a:avLst/>
            <a:gdLst/>
            <a:ahLst/>
            <a:cxnLst/>
            <a:rect r="r" b="b" t="t" l="l"/>
            <a:pathLst>
              <a:path h="5588007" w="2458723">
                <a:moveTo>
                  <a:pt x="0" y="0"/>
                </a:moveTo>
                <a:lnTo>
                  <a:pt x="2458723" y="0"/>
                </a:lnTo>
                <a:lnTo>
                  <a:pt x="2458723" y="5588007"/>
                </a:lnTo>
                <a:lnTo>
                  <a:pt x="0" y="55880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125775" y="1208480"/>
            <a:ext cx="3185165" cy="7323915"/>
          </a:xfrm>
          <a:prstGeom prst="rect">
            <a:avLst/>
          </a:prstGeom>
        </p:spPr>
        <p:txBody>
          <a:bodyPr anchor="t" rtlCol="false" tIns="0" lIns="0" bIns="0" rIns="0">
            <a:spAutoFit/>
          </a:bodyPr>
          <a:lstStyle/>
          <a:p>
            <a:pPr algn="l" marL="0" indent="0" lvl="0">
              <a:lnSpc>
                <a:spcPts val="5765"/>
              </a:lnSpc>
              <a:spcBef>
                <a:spcPct val="0"/>
              </a:spcBef>
            </a:pPr>
            <a:r>
              <a:rPr lang="en-US" sz="5490">
                <a:solidFill>
                  <a:srgbClr val="FFFFFF"/>
                </a:solidFill>
                <a:latin typeface="Brice BoldCondensed Bold"/>
              </a:rPr>
              <a:t>SQL is effective in managing large amounts of data, and analyzing these data to understand what they mean and imply.</a:t>
            </a:r>
          </a:p>
        </p:txBody>
      </p:sp>
      <p:sp>
        <p:nvSpPr>
          <p:cNvPr name="TextBox 7" id="7"/>
          <p:cNvSpPr txBox="true"/>
          <p:nvPr/>
        </p:nvSpPr>
        <p:spPr>
          <a:xfrm rot="0">
            <a:off x="12295920" y="1208480"/>
            <a:ext cx="3284150" cy="7323915"/>
          </a:xfrm>
          <a:prstGeom prst="rect">
            <a:avLst/>
          </a:prstGeom>
        </p:spPr>
        <p:txBody>
          <a:bodyPr anchor="t" rtlCol="false" tIns="0" lIns="0" bIns="0" rIns="0">
            <a:spAutoFit/>
          </a:bodyPr>
          <a:lstStyle/>
          <a:p>
            <a:pPr algn="l" marL="0" indent="0" lvl="0">
              <a:lnSpc>
                <a:spcPts val="5765"/>
              </a:lnSpc>
              <a:spcBef>
                <a:spcPct val="0"/>
              </a:spcBef>
            </a:pPr>
            <a:r>
              <a:rPr lang="en-US" sz="5490">
                <a:solidFill>
                  <a:srgbClr val="FFFFFF"/>
                </a:solidFill>
                <a:latin typeface="Brice BoldCondensed Bold"/>
              </a:rPr>
              <a:t>Data analysis can be useful in understanding how certain phenomena occur by understanding the data related to such phenomena. </a:t>
            </a:r>
          </a:p>
        </p:txBody>
      </p:sp>
      <p:sp>
        <p:nvSpPr>
          <p:cNvPr name="Freeform 8" id="8"/>
          <p:cNvSpPr/>
          <p:nvPr/>
        </p:nvSpPr>
        <p:spPr>
          <a:xfrm flipH="false" flipV="false" rot="-1659233">
            <a:off x="14747242" y="672985"/>
            <a:ext cx="1499134" cy="937640"/>
          </a:xfrm>
          <a:custGeom>
            <a:avLst/>
            <a:gdLst/>
            <a:ahLst/>
            <a:cxnLst/>
            <a:rect r="r" b="b" t="t" l="l"/>
            <a:pathLst>
              <a:path h="937640" w="1499134">
                <a:moveTo>
                  <a:pt x="0" y="0"/>
                </a:moveTo>
                <a:lnTo>
                  <a:pt x="1499135" y="0"/>
                </a:lnTo>
                <a:lnTo>
                  <a:pt x="1499135" y="937640"/>
                </a:lnTo>
                <a:lnTo>
                  <a:pt x="0" y="9376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405932" y="8780489"/>
            <a:ext cx="2196761" cy="2266826"/>
          </a:xfrm>
          <a:custGeom>
            <a:avLst/>
            <a:gdLst/>
            <a:ahLst/>
            <a:cxnLst/>
            <a:rect r="r" b="b" t="t" l="l"/>
            <a:pathLst>
              <a:path h="2266826" w="2196761">
                <a:moveTo>
                  <a:pt x="0" y="0"/>
                </a:moveTo>
                <a:lnTo>
                  <a:pt x="2196760" y="0"/>
                </a:lnTo>
                <a:lnTo>
                  <a:pt x="2196760" y="2266826"/>
                </a:lnTo>
                <a:lnTo>
                  <a:pt x="0" y="22668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5842"/>
        </a:solidFill>
      </p:bgPr>
    </p:bg>
    <p:spTree>
      <p:nvGrpSpPr>
        <p:cNvPr id="1" name=""/>
        <p:cNvGrpSpPr/>
        <p:nvPr/>
      </p:nvGrpSpPr>
      <p:grpSpPr>
        <a:xfrm>
          <a:off x="0" y="0"/>
          <a:ext cx="0" cy="0"/>
          <a:chOff x="0" y="0"/>
          <a:chExt cx="0" cy="0"/>
        </a:xfrm>
      </p:grpSpPr>
      <p:grpSp>
        <p:nvGrpSpPr>
          <p:cNvPr name="Group 2" id="2"/>
          <p:cNvGrpSpPr/>
          <p:nvPr/>
        </p:nvGrpSpPr>
        <p:grpSpPr>
          <a:xfrm rot="0">
            <a:off x="1028700" y="2120681"/>
            <a:ext cx="10409572" cy="6045639"/>
            <a:chOff x="0" y="0"/>
            <a:chExt cx="13879429" cy="8060852"/>
          </a:xfrm>
        </p:grpSpPr>
        <p:sp>
          <p:nvSpPr>
            <p:cNvPr name="TextBox 3" id="3"/>
            <p:cNvSpPr txBox="true"/>
            <p:nvPr/>
          </p:nvSpPr>
          <p:spPr>
            <a:xfrm rot="0">
              <a:off x="0" y="1106900"/>
              <a:ext cx="13879429" cy="5727703"/>
            </a:xfrm>
            <a:prstGeom prst="rect">
              <a:avLst/>
            </a:prstGeom>
          </p:spPr>
          <p:txBody>
            <a:bodyPr anchor="t" rtlCol="false" tIns="0" lIns="0" bIns="0" rIns="0">
              <a:spAutoFit/>
            </a:bodyPr>
            <a:lstStyle/>
            <a:p>
              <a:pPr algn="l">
                <a:lnSpc>
                  <a:spcPts val="15750"/>
                </a:lnSpc>
              </a:pPr>
              <a:r>
                <a:rPr lang="en-US" sz="17500">
                  <a:solidFill>
                    <a:srgbClr val="FFFFFF"/>
                  </a:solidFill>
                  <a:latin typeface="Brice BoldCondensed Bold"/>
                </a:rPr>
                <a:t>Dataset Exploration</a:t>
              </a:r>
            </a:p>
          </p:txBody>
        </p:sp>
        <p:sp>
          <p:nvSpPr>
            <p:cNvPr name="TextBox 4" id="4"/>
            <p:cNvSpPr txBox="true"/>
            <p:nvPr/>
          </p:nvSpPr>
          <p:spPr>
            <a:xfrm rot="0">
              <a:off x="0" y="6809203"/>
              <a:ext cx="11163121" cy="1251649"/>
            </a:xfrm>
            <a:prstGeom prst="rect">
              <a:avLst/>
            </a:prstGeom>
          </p:spPr>
          <p:txBody>
            <a:bodyPr anchor="t" rtlCol="false" tIns="0" lIns="0" bIns="0" rIns="0">
              <a:spAutoFit/>
            </a:bodyPr>
            <a:lstStyle/>
            <a:p>
              <a:pPr algn="l">
                <a:lnSpc>
                  <a:spcPts val="3647"/>
                </a:lnSpc>
              </a:pPr>
              <a:r>
                <a:rPr lang="en-US" sz="2399">
                  <a:solidFill>
                    <a:srgbClr val="FFFFFF"/>
                  </a:solidFill>
                  <a:latin typeface="Agrandir"/>
                </a:rPr>
                <a:t>Christian Nico Gayo</a:t>
              </a:r>
            </a:p>
            <a:p>
              <a:pPr algn="l" marL="0" indent="0" lvl="0">
                <a:lnSpc>
                  <a:spcPts val="3648"/>
                </a:lnSpc>
              </a:pPr>
              <a:r>
                <a:rPr lang="en-US" sz="2400">
                  <a:solidFill>
                    <a:srgbClr val="FFFFFF"/>
                  </a:solidFill>
                  <a:latin typeface="Agrandir"/>
                </a:rPr>
                <a:t>MIP-DA-07</a:t>
              </a:r>
            </a:p>
          </p:txBody>
        </p:sp>
        <p:sp>
          <p:nvSpPr>
            <p:cNvPr name="TextBox 5" id="5"/>
            <p:cNvSpPr txBox="true"/>
            <p:nvPr/>
          </p:nvSpPr>
          <p:spPr>
            <a:xfrm rot="0">
              <a:off x="0" y="-152400"/>
              <a:ext cx="11163121" cy="637000"/>
            </a:xfrm>
            <a:prstGeom prst="rect">
              <a:avLst/>
            </a:prstGeom>
          </p:spPr>
          <p:txBody>
            <a:bodyPr anchor="t" rtlCol="false" tIns="0" lIns="0" bIns="0" rIns="0">
              <a:spAutoFit/>
            </a:bodyPr>
            <a:lstStyle/>
            <a:p>
              <a:pPr algn="l" marL="0" indent="0" lvl="0">
                <a:lnSpc>
                  <a:spcPts val="3647"/>
                </a:lnSpc>
              </a:pPr>
              <a:r>
                <a:rPr lang="en-US" sz="2399">
                  <a:solidFill>
                    <a:srgbClr val="FFFFFF"/>
                  </a:solidFill>
                  <a:latin typeface="Agrandir"/>
                </a:rPr>
                <a:t>COVID-19 Analysis using SQL</a:t>
              </a:r>
            </a:p>
          </p:txBody>
        </p:sp>
      </p:grpSp>
      <p:sp>
        <p:nvSpPr>
          <p:cNvPr name="Freeform 6" id="6"/>
          <p:cNvSpPr/>
          <p:nvPr/>
        </p:nvSpPr>
        <p:spPr>
          <a:xfrm flipH="false" flipV="false" rot="0">
            <a:off x="9749966" y="1028700"/>
            <a:ext cx="7509334" cy="12866460"/>
          </a:xfrm>
          <a:custGeom>
            <a:avLst/>
            <a:gdLst/>
            <a:ahLst/>
            <a:cxnLst/>
            <a:rect r="r" b="b" t="t" l="l"/>
            <a:pathLst>
              <a:path h="12866460" w="7509334">
                <a:moveTo>
                  <a:pt x="0" y="0"/>
                </a:moveTo>
                <a:lnTo>
                  <a:pt x="7509334" y="0"/>
                </a:lnTo>
                <a:lnTo>
                  <a:pt x="7509334" y="12866460"/>
                </a:lnTo>
                <a:lnTo>
                  <a:pt x="0" y="12866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8037"/>
        </a:solidFill>
      </p:bgPr>
    </p:bg>
    <p:spTree>
      <p:nvGrpSpPr>
        <p:cNvPr id="1" name=""/>
        <p:cNvGrpSpPr/>
        <p:nvPr/>
      </p:nvGrpSpPr>
      <p:grpSpPr>
        <a:xfrm>
          <a:off x="0" y="0"/>
          <a:ext cx="0" cy="0"/>
          <a:chOff x="0" y="0"/>
          <a:chExt cx="0" cy="0"/>
        </a:xfrm>
      </p:grpSpPr>
      <p:sp>
        <p:nvSpPr>
          <p:cNvPr name="Freeform 2" id="2"/>
          <p:cNvSpPr/>
          <p:nvPr/>
        </p:nvSpPr>
        <p:spPr>
          <a:xfrm flipH="false" flipV="false" rot="0">
            <a:off x="9674475" y="3508718"/>
            <a:ext cx="9437711" cy="7121182"/>
          </a:xfrm>
          <a:custGeom>
            <a:avLst/>
            <a:gdLst/>
            <a:ahLst/>
            <a:cxnLst/>
            <a:rect r="r" b="b" t="t" l="l"/>
            <a:pathLst>
              <a:path h="7121182" w="9437711">
                <a:moveTo>
                  <a:pt x="0" y="0"/>
                </a:moveTo>
                <a:lnTo>
                  <a:pt x="9437711" y="0"/>
                </a:lnTo>
                <a:lnTo>
                  <a:pt x="9437711" y="7121182"/>
                </a:lnTo>
                <a:lnTo>
                  <a:pt x="0" y="7121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2094">
            <a:off x="13590166" y="-617259"/>
            <a:ext cx="2791840" cy="2791840"/>
          </a:xfrm>
          <a:custGeom>
            <a:avLst/>
            <a:gdLst/>
            <a:ahLst/>
            <a:cxnLst/>
            <a:rect r="r" b="b" t="t" l="l"/>
            <a:pathLst>
              <a:path h="2791840" w="2791840">
                <a:moveTo>
                  <a:pt x="0" y="0"/>
                </a:moveTo>
                <a:lnTo>
                  <a:pt x="2791840" y="0"/>
                </a:lnTo>
                <a:lnTo>
                  <a:pt x="2791840" y="2791840"/>
                </a:lnTo>
                <a:lnTo>
                  <a:pt x="0" y="2791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785649">
            <a:off x="5830547" y="8201898"/>
            <a:ext cx="2495330" cy="2463571"/>
          </a:xfrm>
          <a:custGeom>
            <a:avLst/>
            <a:gdLst/>
            <a:ahLst/>
            <a:cxnLst/>
            <a:rect r="r" b="b" t="t" l="l"/>
            <a:pathLst>
              <a:path h="2463571" w="2495330">
                <a:moveTo>
                  <a:pt x="2495330" y="0"/>
                </a:moveTo>
                <a:lnTo>
                  <a:pt x="0" y="0"/>
                </a:lnTo>
                <a:lnTo>
                  <a:pt x="0" y="2463571"/>
                </a:lnTo>
                <a:lnTo>
                  <a:pt x="2495330" y="2463571"/>
                </a:lnTo>
                <a:lnTo>
                  <a:pt x="249533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122233">
            <a:off x="-275560" y="8245023"/>
            <a:ext cx="1978436" cy="888497"/>
          </a:xfrm>
          <a:custGeom>
            <a:avLst/>
            <a:gdLst/>
            <a:ahLst/>
            <a:cxnLst/>
            <a:rect r="r" b="b" t="t" l="l"/>
            <a:pathLst>
              <a:path h="888497" w="1978436">
                <a:moveTo>
                  <a:pt x="0" y="0"/>
                </a:moveTo>
                <a:lnTo>
                  <a:pt x="1978435" y="0"/>
                </a:lnTo>
                <a:lnTo>
                  <a:pt x="1978435" y="888497"/>
                </a:lnTo>
                <a:lnTo>
                  <a:pt x="0" y="888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397754" y="1826285"/>
            <a:ext cx="8276721" cy="3441066"/>
          </a:xfrm>
          <a:prstGeom prst="rect">
            <a:avLst/>
          </a:prstGeom>
        </p:spPr>
        <p:txBody>
          <a:bodyPr anchor="t" rtlCol="false" tIns="0" lIns="0" bIns="0" rIns="0">
            <a:spAutoFit/>
          </a:bodyPr>
          <a:lstStyle/>
          <a:p>
            <a:pPr algn="l">
              <a:lnSpc>
                <a:spcPts val="3880"/>
              </a:lnSpc>
            </a:pPr>
            <a:r>
              <a:rPr lang="en-US" sz="4000">
                <a:solidFill>
                  <a:srgbClr val="FFFFFF"/>
                </a:solidFill>
                <a:latin typeface="Brice BoldCondensed Bold"/>
              </a:rPr>
              <a:t>“Effective data analysis requires more than just mastery of the tools and being able to communicate the results. It requires our understanding that data comes from somewhere, and that every value corresponds to something. How we attach meaning to a number and how we make the world understand that this value has weight defines genuine data analysis.”</a:t>
            </a:r>
          </a:p>
        </p:txBody>
      </p:sp>
      <p:sp>
        <p:nvSpPr>
          <p:cNvPr name="TextBox 7" id="7"/>
          <p:cNvSpPr txBox="true"/>
          <p:nvPr/>
        </p:nvSpPr>
        <p:spPr>
          <a:xfrm rot="0">
            <a:off x="1397754" y="6048475"/>
            <a:ext cx="8372340" cy="969264"/>
          </a:xfrm>
          <a:prstGeom prst="rect">
            <a:avLst/>
          </a:prstGeom>
        </p:spPr>
        <p:txBody>
          <a:bodyPr anchor="t" rtlCol="false" tIns="0" lIns="0" bIns="0" rIns="0">
            <a:spAutoFit/>
          </a:bodyPr>
          <a:lstStyle/>
          <a:p>
            <a:pPr algn="l">
              <a:lnSpc>
                <a:spcPts val="3648"/>
              </a:lnSpc>
            </a:pPr>
            <a:r>
              <a:rPr lang="en-US" sz="2400">
                <a:solidFill>
                  <a:srgbClr val="000000"/>
                </a:solidFill>
                <a:latin typeface="Agrandir Bold Italics"/>
              </a:rPr>
              <a:t>Christian Nico Gayo</a:t>
            </a:r>
          </a:p>
          <a:p>
            <a:pPr algn="l" marL="0" indent="0" lvl="0">
              <a:lnSpc>
                <a:spcPts val="3648"/>
              </a:lnSpc>
            </a:pPr>
            <a:r>
              <a:rPr lang="en-US" sz="2400">
                <a:solidFill>
                  <a:srgbClr val="000000"/>
                </a:solidFill>
                <a:latin typeface="Agrandir Bold Italics"/>
              </a:rPr>
              <a:t>MIP-DA-07</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EA5842"/>
        </a:solidFill>
      </p:bgPr>
    </p:bg>
    <p:spTree>
      <p:nvGrpSpPr>
        <p:cNvPr id="1" name=""/>
        <p:cNvGrpSpPr/>
        <p:nvPr/>
      </p:nvGrpSpPr>
      <p:grpSpPr>
        <a:xfrm>
          <a:off x="0" y="0"/>
          <a:ext cx="0" cy="0"/>
          <a:chOff x="0" y="0"/>
          <a:chExt cx="0" cy="0"/>
        </a:xfrm>
      </p:grpSpPr>
      <p:sp>
        <p:nvSpPr>
          <p:cNvPr name="TextBox 2" id="2"/>
          <p:cNvSpPr txBox="true"/>
          <p:nvPr/>
        </p:nvSpPr>
        <p:spPr>
          <a:xfrm rot="0">
            <a:off x="1028700" y="1219200"/>
            <a:ext cx="16230600" cy="1205116"/>
          </a:xfrm>
          <a:prstGeom prst="rect">
            <a:avLst/>
          </a:prstGeom>
        </p:spPr>
        <p:txBody>
          <a:bodyPr anchor="t" rtlCol="false" tIns="0" lIns="0" bIns="0" rIns="0">
            <a:spAutoFit/>
          </a:bodyPr>
          <a:lstStyle/>
          <a:p>
            <a:pPr algn="l">
              <a:lnSpc>
                <a:spcPts val="8895"/>
              </a:lnSpc>
            </a:pPr>
            <a:r>
              <a:rPr lang="en-US" sz="9170">
                <a:solidFill>
                  <a:srgbClr val="000000"/>
                </a:solidFill>
                <a:latin typeface="Brice BoldCondensed Bold"/>
              </a:rPr>
              <a:t>Citations</a:t>
            </a:r>
          </a:p>
        </p:txBody>
      </p:sp>
      <p:sp>
        <p:nvSpPr>
          <p:cNvPr name="TextBox 3" id="3"/>
          <p:cNvSpPr txBox="true"/>
          <p:nvPr/>
        </p:nvSpPr>
        <p:spPr>
          <a:xfrm rot="0">
            <a:off x="1028700" y="2525940"/>
            <a:ext cx="16230600" cy="5101770"/>
          </a:xfrm>
          <a:prstGeom prst="rect">
            <a:avLst/>
          </a:prstGeom>
        </p:spPr>
        <p:txBody>
          <a:bodyPr anchor="t" rtlCol="false" tIns="0" lIns="0" bIns="0" rIns="0">
            <a:spAutoFit/>
          </a:bodyPr>
          <a:lstStyle/>
          <a:p>
            <a:pPr algn="l">
              <a:lnSpc>
                <a:spcPts val="3658"/>
              </a:lnSpc>
            </a:pPr>
            <a:r>
              <a:rPr lang="en-US" sz="2407">
                <a:solidFill>
                  <a:srgbClr val="FFFFFF"/>
                </a:solidFill>
                <a:latin typeface="Agrandir"/>
              </a:rPr>
              <a:t>World Health Organization. (2020). Coronavirus disease (COVID-19) pandemic. https://www.who.int/emergencies/diseases/novel-coronavirus-2019</a:t>
            </a:r>
          </a:p>
          <a:p>
            <a:pPr algn="l">
              <a:lnSpc>
                <a:spcPts val="3658"/>
              </a:lnSpc>
            </a:pPr>
          </a:p>
          <a:p>
            <a:pPr algn="l">
              <a:lnSpc>
                <a:spcPts val="3658"/>
              </a:lnSpc>
            </a:pPr>
            <a:r>
              <a:rPr lang="en-US" sz="2407">
                <a:solidFill>
                  <a:srgbClr val="FFFFFF"/>
                </a:solidFill>
                <a:latin typeface="Agrandir"/>
              </a:rPr>
              <a:t>Johns Hopkins University. (2020). COVID-19 Dashboard by the Center for Systems Science and Engineering (CSSE) at Johns Hopkins University. https://coronavirus.jhu.edu/map.html</a:t>
            </a:r>
          </a:p>
          <a:p>
            <a:pPr algn="l">
              <a:lnSpc>
                <a:spcPts val="3658"/>
              </a:lnSpc>
            </a:pPr>
          </a:p>
          <a:p>
            <a:pPr algn="l">
              <a:lnSpc>
                <a:spcPts val="3658"/>
              </a:lnSpc>
            </a:pPr>
            <a:r>
              <a:rPr lang="en-US" sz="2407">
                <a:solidFill>
                  <a:srgbClr val="FFFFFF"/>
                </a:solidFill>
                <a:latin typeface="Agrandir"/>
              </a:rPr>
              <a:t>Centers for Disease Control and Prevention. (2021). SARS-CoV-2 Variant Classifications and Definitions. https://www.cdc.gov/coronavirus/2019-ncov/variants/variant-info.html</a:t>
            </a:r>
          </a:p>
          <a:p>
            <a:pPr algn="l">
              <a:lnSpc>
                <a:spcPts val="3658"/>
              </a:lnSpc>
            </a:pPr>
          </a:p>
          <a:p>
            <a:pPr algn="l" marL="0" indent="0" lvl="0">
              <a:lnSpc>
                <a:spcPts val="3658"/>
              </a:lnSpc>
              <a:spcBef>
                <a:spcPct val="0"/>
              </a:spcBef>
            </a:pPr>
            <a:r>
              <a:rPr lang="en-US" sz="2407">
                <a:solidFill>
                  <a:srgbClr val="FFFFFF"/>
                </a:solidFill>
                <a:latin typeface="Agrandir"/>
              </a:rPr>
              <a:t>Mentorness. (2024). Corona Virus Dataset [Corona Virus Dataset.csv]. Retrieved from https://drive.google.com/file/d/1ZnVwATixTDyug2rhhENz7BrSWMyPDtyX/view?usp=drive_link.</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EA5842"/>
        </a:solidFill>
      </p:bgPr>
    </p:bg>
    <p:spTree>
      <p:nvGrpSpPr>
        <p:cNvPr id="1" name=""/>
        <p:cNvGrpSpPr/>
        <p:nvPr/>
      </p:nvGrpSpPr>
      <p:grpSpPr>
        <a:xfrm>
          <a:off x="0" y="0"/>
          <a:ext cx="0" cy="0"/>
          <a:chOff x="0" y="0"/>
          <a:chExt cx="0" cy="0"/>
        </a:xfrm>
      </p:grpSpPr>
      <p:sp>
        <p:nvSpPr>
          <p:cNvPr name="Freeform 2" id="2"/>
          <p:cNvSpPr/>
          <p:nvPr/>
        </p:nvSpPr>
        <p:spPr>
          <a:xfrm flipH="false" flipV="false" rot="0">
            <a:off x="10241034" y="2852719"/>
            <a:ext cx="9101288" cy="9235625"/>
          </a:xfrm>
          <a:custGeom>
            <a:avLst/>
            <a:gdLst/>
            <a:ahLst/>
            <a:cxnLst/>
            <a:rect r="r" b="b" t="t" l="l"/>
            <a:pathLst>
              <a:path h="9235625" w="9101288">
                <a:moveTo>
                  <a:pt x="0" y="0"/>
                </a:moveTo>
                <a:lnTo>
                  <a:pt x="9101288" y="0"/>
                </a:lnTo>
                <a:lnTo>
                  <a:pt x="9101288" y="9235625"/>
                </a:lnTo>
                <a:lnTo>
                  <a:pt x="0" y="9235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19057">
            <a:off x="11407936" y="-880682"/>
            <a:ext cx="3099793" cy="3060341"/>
          </a:xfrm>
          <a:custGeom>
            <a:avLst/>
            <a:gdLst/>
            <a:ahLst/>
            <a:cxnLst/>
            <a:rect r="r" b="b" t="t" l="l"/>
            <a:pathLst>
              <a:path h="3060341" w="3099793">
                <a:moveTo>
                  <a:pt x="0" y="0"/>
                </a:moveTo>
                <a:lnTo>
                  <a:pt x="3099793" y="0"/>
                </a:lnTo>
                <a:lnTo>
                  <a:pt x="3099793" y="3060341"/>
                </a:lnTo>
                <a:lnTo>
                  <a:pt x="0" y="3060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28657">
            <a:off x="15754231" y="1875315"/>
            <a:ext cx="3010138" cy="1630947"/>
          </a:xfrm>
          <a:custGeom>
            <a:avLst/>
            <a:gdLst/>
            <a:ahLst/>
            <a:cxnLst/>
            <a:rect r="r" b="b" t="t" l="l"/>
            <a:pathLst>
              <a:path h="1630947" w="3010138">
                <a:moveTo>
                  <a:pt x="0" y="0"/>
                </a:moveTo>
                <a:lnTo>
                  <a:pt x="3010138" y="0"/>
                </a:lnTo>
                <a:lnTo>
                  <a:pt x="3010138" y="1630947"/>
                </a:lnTo>
                <a:lnTo>
                  <a:pt x="0" y="16309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1120556"/>
            <a:ext cx="10409572" cy="8045889"/>
            <a:chOff x="0" y="0"/>
            <a:chExt cx="13879429" cy="10727852"/>
          </a:xfrm>
        </p:grpSpPr>
        <p:sp>
          <p:nvSpPr>
            <p:cNvPr name="TextBox 6" id="6"/>
            <p:cNvSpPr txBox="true"/>
            <p:nvPr/>
          </p:nvSpPr>
          <p:spPr>
            <a:xfrm rot="0">
              <a:off x="0" y="1106900"/>
              <a:ext cx="13879429" cy="8394703"/>
            </a:xfrm>
            <a:prstGeom prst="rect">
              <a:avLst/>
            </a:prstGeom>
          </p:spPr>
          <p:txBody>
            <a:bodyPr anchor="t" rtlCol="false" tIns="0" lIns="0" bIns="0" rIns="0">
              <a:spAutoFit/>
            </a:bodyPr>
            <a:lstStyle/>
            <a:p>
              <a:pPr algn="l">
                <a:lnSpc>
                  <a:spcPts val="15750"/>
                </a:lnSpc>
              </a:pPr>
              <a:r>
                <a:rPr lang="en-US" sz="17500">
                  <a:solidFill>
                    <a:srgbClr val="FFFFFF"/>
                  </a:solidFill>
                  <a:latin typeface="Brice BoldCondensed Bold"/>
                </a:rPr>
                <a:t>COVID-19 Analysis using SQL</a:t>
              </a:r>
            </a:p>
          </p:txBody>
        </p:sp>
        <p:sp>
          <p:nvSpPr>
            <p:cNvPr name="TextBox 7" id="7"/>
            <p:cNvSpPr txBox="true"/>
            <p:nvPr/>
          </p:nvSpPr>
          <p:spPr>
            <a:xfrm rot="0">
              <a:off x="0" y="9476203"/>
              <a:ext cx="11163121" cy="1251649"/>
            </a:xfrm>
            <a:prstGeom prst="rect">
              <a:avLst/>
            </a:prstGeom>
          </p:spPr>
          <p:txBody>
            <a:bodyPr anchor="t" rtlCol="false" tIns="0" lIns="0" bIns="0" rIns="0">
              <a:spAutoFit/>
            </a:bodyPr>
            <a:lstStyle/>
            <a:p>
              <a:pPr algn="l">
                <a:lnSpc>
                  <a:spcPts val="3647"/>
                </a:lnSpc>
              </a:pPr>
              <a:r>
                <a:rPr lang="en-US" sz="2399">
                  <a:solidFill>
                    <a:srgbClr val="FFFFFF"/>
                  </a:solidFill>
                  <a:latin typeface="Agrandir"/>
                </a:rPr>
                <a:t>Christian Nico Gayo</a:t>
              </a:r>
            </a:p>
            <a:p>
              <a:pPr algn="l" marL="0" indent="0" lvl="0">
                <a:lnSpc>
                  <a:spcPts val="3648"/>
                </a:lnSpc>
              </a:pPr>
              <a:r>
                <a:rPr lang="en-US" sz="2400">
                  <a:solidFill>
                    <a:srgbClr val="FFFFFF"/>
                  </a:solidFill>
                  <a:latin typeface="Agrandir"/>
                </a:rPr>
                <a:t>MIP-DA-07</a:t>
              </a:r>
            </a:p>
          </p:txBody>
        </p:sp>
        <p:sp>
          <p:nvSpPr>
            <p:cNvPr name="TextBox 8" id="8"/>
            <p:cNvSpPr txBox="true"/>
            <p:nvPr/>
          </p:nvSpPr>
          <p:spPr>
            <a:xfrm rot="0">
              <a:off x="0" y="-152400"/>
              <a:ext cx="11163121" cy="637000"/>
            </a:xfrm>
            <a:prstGeom prst="rect">
              <a:avLst/>
            </a:prstGeom>
          </p:spPr>
          <p:txBody>
            <a:bodyPr anchor="t" rtlCol="false" tIns="0" lIns="0" bIns="0" rIns="0">
              <a:spAutoFit/>
            </a:bodyPr>
            <a:lstStyle/>
            <a:p>
              <a:pPr algn="l" marL="0" indent="0" lvl="0">
                <a:lnSpc>
                  <a:spcPts val="3647"/>
                </a:lnSpc>
              </a:pPr>
              <a:r>
                <a:rPr lang="en-US" sz="2399">
                  <a:solidFill>
                    <a:srgbClr val="FFFFFF"/>
                  </a:solidFill>
                  <a:latin typeface="Agrandir"/>
                </a:rPr>
                <a:t>TASK 2 | Mentorness Data Analytics Internship</a:t>
              </a: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grpSp>
        <p:nvGrpSpPr>
          <p:cNvPr name="Group 2" id="2"/>
          <p:cNvGrpSpPr/>
          <p:nvPr/>
        </p:nvGrpSpPr>
        <p:grpSpPr>
          <a:xfrm rot="0">
            <a:off x="7457357" y="1028700"/>
            <a:ext cx="9801943" cy="8229600"/>
            <a:chOff x="0" y="0"/>
            <a:chExt cx="13069258" cy="10972800"/>
          </a:xfrm>
        </p:grpSpPr>
        <p:grpSp>
          <p:nvGrpSpPr>
            <p:cNvPr name="Group 3" id="3"/>
            <p:cNvGrpSpPr/>
            <p:nvPr/>
          </p:nvGrpSpPr>
          <p:grpSpPr>
            <a:xfrm rot="0">
              <a:off x="0" y="0"/>
              <a:ext cx="6271649" cy="2466609"/>
              <a:chOff x="0" y="0"/>
              <a:chExt cx="3586541" cy="1410569"/>
            </a:xfrm>
          </p:grpSpPr>
          <p:sp>
            <p:nvSpPr>
              <p:cNvPr name="Freeform 4" id="4"/>
              <p:cNvSpPr/>
              <p:nvPr/>
            </p:nvSpPr>
            <p:spPr>
              <a:xfrm flipH="false" flipV="false" rot="0">
                <a:off x="0" y="0"/>
                <a:ext cx="3586542" cy="1410569"/>
              </a:xfrm>
              <a:custGeom>
                <a:avLst/>
                <a:gdLst/>
                <a:ahLst/>
                <a:cxnLst/>
                <a:rect r="r" b="b" t="t" l="l"/>
                <a:pathLst>
                  <a:path h="1410569" w="3586542">
                    <a:moveTo>
                      <a:pt x="3462081" y="1410569"/>
                    </a:moveTo>
                    <a:lnTo>
                      <a:pt x="124460" y="1410569"/>
                    </a:lnTo>
                    <a:cubicBezTo>
                      <a:pt x="55880" y="1410569"/>
                      <a:pt x="0" y="1354689"/>
                      <a:pt x="0" y="1286109"/>
                    </a:cubicBezTo>
                    <a:lnTo>
                      <a:pt x="0" y="124460"/>
                    </a:lnTo>
                    <a:cubicBezTo>
                      <a:pt x="0" y="55880"/>
                      <a:pt x="55880" y="0"/>
                      <a:pt x="124460" y="0"/>
                    </a:cubicBezTo>
                    <a:lnTo>
                      <a:pt x="3462081" y="0"/>
                    </a:lnTo>
                    <a:cubicBezTo>
                      <a:pt x="3530661" y="0"/>
                      <a:pt x="3586542" y="55880"/>
                      <a:pt x="3586542" y="124460"/>
                    </a:cubicBezTo>
                    <a:lnTo>
                      <a:pt x="3586542" y="1286109"/>
                    </a:lnTo>
                    <a:cubicBezTo>
                      <a:pt x="3586542" y="1354689"/>
                      <a:pt x="3530661" y="1410569"/>
                      <a:pt x="3462081" y="1410569"/>
                    </a:cubicBezTo>
                    <a:close/>
                  </a:path>
                </a:pathLst>
              </a:custGeom>
              <a:solidFill>
                <a:srgbClr val="FFFFFF"/>
              </a:solidFill>
            </p:spPr>
          </p:sp>
        </p:grpSp>
        <p:sp>
          <p:nvSpPr>
            <p:cNvPr name="TextBox 5" id="5"/>
            <p:cNvSpPr txBox="true"/>
            <p:nvPr/>
          </p:nvSpPr>
          <p:spPr>
            <a:xfrm rot="0">
              <a:off x="218403" y="446087"/>
              <a:ext cx="5834843" cy="500681"/>
            </a:xfrm>
            <a:prstGeom prst="rect">
              <a:avLst/>
            </a:prstGeom>
          </p:spPr>
          <p:txBody>
            <a:bodyPr anchor="t" rtlCol="false" tIns="0" lIns="0" bIns="0" rIns="0">
              <a:spAutoFit/>
            </a:bodyPr>
            <a:lstStyle/>
            <a:p>
              <a:pPr algn="ctr" marL="0" indent="0" lvl="0">
                <a:lnSpc>
                  <a:spcPts val="2465"/>
                </a:lnSpc>
                <a:spcBef>
                  <a:spcPct val="0"/>
                </a:spcBef>
              </a:pPr>
              <a:r>
                <a:rPr lang="en-US" sz="2900">
                  <a:solidFill>
                    <a:srgbClr val="004AAD"/>
                  </a:solidFill>
                  <a:latin typeface="Brice BoldCondensed Bold"/>
                </a:rPr>
                <a:t>PROVINCE</a:t>
              </a:r>
            </a:p>
          </p:txBody>
        </p:sp>
        <p:sp>
          <p:nvSpPr>
            <p:cNvPr name="TextBox 6" id="6"/>
            <p:cNvSpPr txBox="true"/>
            <p:nvPr/>
          </p:nvSpPr>
          <p:spPr>
            <a:xfrm rot="0">
              <a:off x="218403" y="985525"/>
              <a:ext cx="5834843" cy="1120722"/>
            </a:xfrm>
            <a:prstGeom prst="rect">
              <a:avLst/>
            </a:prstGeom>
          </p:spPr>
          <p:txBody>
            <a:bodyPr anchor="t" rtlCol="false" tIns="0" lIns="0" bIns="0" rIns="0">
              <a:spAutoFit/>
            </a:bodyPr>
            <a:lstStyle/>
            <a:p>
              <a:pPr algn="l" marL="0" indent="0" lvl="0">
                <a:lnSpc>
                  <a:spcPts val="3307"/>
                </a:lnSpc>
                <a:spcBef>
                  <a:spcPct val="0"/>
                </a:spcBef>
              </a:pPr>
              <a:r>
                <a:rPr lang="en-US" sz="2175">
                  <a:solidFill>
                    <a:srgbClr val="000000"/>
                  </a:solidFill>
                  <a:latin typeface="Agrandir"/>
                </a:rPr>
                <a:t>Geographic subdivision within a country/region.</a:t>
              </a:r>
            </a:p>
          </p:txBody>
        </p:sp>
        <p:grpSp>
          <p:nvGrpSpPr>
            <p:cNvPr name="Group 7" id="7"/>
            <p:cNvGrpSpPr/>
            <p:nvPr/>
          </p:nvGrpSpPr>
          <p:grpSpPr>
            <a:xfrm rot="0">
              <a:off x="0" y="2835397"/>
              <a:ext cx="6271649" cy="2466609"/>
              <a:chOff x="0" y="0"/>
              <a:chExt cx="3586541" cy="1410569"/>
            </a:xfrm>
          </p:grpSpPr>
          <p:sp>
            <p:nvSpPr>
              <p:cNvPr name="Freeform 8" id="8"/>
              <p:cNvSpPr/>
              <p:nvPr/>
            </p:nvSpPr>
            <p:spPr>
              <a:xfrm flipH="false" flipV="false" rot="0">
                <a:off x="0" y="0"/>
                <a:ext cx="3586542" cy="1410569"/>
              </a:xfrm>
              <a:custGeom>
                <a:avLst/>
                <a:gdLst/>
                <a:ahLst/>
                <a:cxnLst/>
                <a:rect r="r" b="b" t="t" l="l"/>
                <a:pathLst>
                  <a:path h="1410569" w="3586542">
                    <a:moveTo>
                      <a:pt x="3462081" y="1410569"/>
                    </a:moveTo>
                    <a:lnTo>
                      <a:pt x="124460" y="1410569"/>
                    </a:lnTo>
                    <a:cubicBezTo>
                      <a:pt x="55880" y="1410569"/>
                      <a:pt x="0" y="1354689"/>
                      <a:pt x="0" y="1286109"/>
                    </a:cubicBezTo>
                    <a:lnTo>
                      <a:pt x="0" y="124460"/>
                    </a:lnTo>
                    <a:cubicBezTo>
                      <a:pt x="0" y="55880"/>
                      <a:pt x="55880" y="0"/>
                      <a:pt x="124460" y="0"/>
                    </a:cubicBezTo>
                    <a:lnTo>
                      <a:pt x="3462081" y="0"/>
                    </a:lnTo>
                    <a:cubicBezTo>
                      <a:pt x="3530661" y="0"/>
                      <a:pt x="3586542" y="55880"/>
                      <a:pt x="3586542" y="124460"/>
                    </a:cubicBezTo>
                    <a:lnTo>
                      <a:pt x="3586542" y="1286109"/>
                    </a:lnTo>
                    <a:cubicBezTo>
                      <a:pt x="3586542" y="1354689"/>
                      <a:pt x="3530661" y="1410569"/>
                      <a:pt x="3462081" y="1410569"/>
                    </a:cubicBezTo>
                    <a:close/>
                  </a:path>
                </a:pathLst>
              </a:custGeom>
              <a:solidFill>
                <a:srgbClr val="FFFFFF"/>
              </a:solidFill>
            </p:spPr>
          </p:sp>
        </p:grpSp>
        <p:sp>
          <p:nvSpPr>
            <p:cNvPr name="TextBox 9" id="9"/>
            <p:cNvSpPr txBox="true"/>
            <p:nvPr/>
          </p:nvSpPr>
          <p:spPr>
            <a:xfrm rot="0">
              <a:off x="218403" y="3281484"/>
              <a:ext cx="5834843" cy="500681"/>
            </a:xfrm>
            <a:prstGeom prst="rect">
              <a:avLst/>
            </a:prstGeom>
          </p:spPr>
          <p:txBody>
            <a:bodyPr anchor="t" rtlCol="false" tIns="0" lIns="0" bIns="0" rIns="0">
              <a:spAutoFit/>
            </a:bodyPr>
            <a:lstStyle/>
            <a:p>
              <a:pPr algn="ctr" marL="0" indent="0" lvl="0">
                <a:lnSpc>
                  <a:spcPts val="2465"/>
                </a:lnSpc>
                <a:spcBef>
                  <a:spcPct val="0"/>
                </a:spcBef>
              </a:pPr>
              <a:r>
                <a:rPr lang="en-US" sz="2900">
                  <a:solidFill>
                    <a:srgbClr val="004AAD"/>
                  </a:solidFill>
                  <a:latin typeface="Brice BoldCondensed Bold"/>
                </a:rPr>
                <a:t>COUNTRY/REGION</a:t>
              </a:r>
            </a:p>
          </p:txBody>
        </p:sp>
        <p:sp>
          <p:nvSpPr>
            <p:cNvPr name="TextBox 10" id="10"/>
            <p:cNvSpPr txBox="true"/>
            <p:nvPr/>
          </p:nvSpPr>
          <p:spPr>
            <a:xfrm rot="0">
              <a:off x="218403" y="3820922"/>
              <a:ext cx="5834843" cy="1120722"/>
            </a:xfrm>
            <a:prstGeom prst="rect">
              <a:avLst/>
            </a:prstGeom>
          </p:spPr>
          <p:txBody>
            <a:bodyPr anchor="t" rtlCol="false" tIns="0" lIns="0" bIns="0" rIns="0">
              <a:spAutoFit/>
            </a:bodyPr>
            <a:lstStyle/>
            <a:p>
              <a:pPr algn="l" marL="0" indent="0" lvl="0">
                <a:lnSpc>
                  <a:spcPts val="3307"/>
                </a:lnSpc>
                <a:spcBef>
                  <a:spcPct val="0"/>
                </a:spcBef>
              </a:pPr>
              <a:r>
                <a:rPr lang="en-US" sz="2175">
                  <a:solidFill>
                    <a:srgbClr val="000000"/>
                  </a:solidFill>
                  <a:latin typeface="Agrandir"/>
                </a:rPr>
                <a:t>Geographic entity where data is recorded.</a:t>
              </a:r>
            </a:p>
          </p:txBody>
        </p:sp>
        <p:grpSp>
          <p:nvGrpSpPr>
            <p:cNvPr name="Group 11" id="11"/>
            <p:cNvGrpSpPr/>
            <p:nvPr/>
          </p:nvGrpSpPr>
          <p:grpSpPr>
            <a:xfrm rot="0">
              <a:off x="0" y="5670794"/>
              <a:ext cx="6271649" cy="2466609"/>
              <a:chOff x="0" y="0"/>
              <a:chExt cx="3586541" cy="1410569"/>
            </a:xfrm>
          </p:grpSpPr>
          <p:sp>
            <p:nvSpPr>
              <p:cNvPr name="Freeform 12" id="12"/>
              <p:cNvSpPr/>
              <p:nvPr/>
            </p:nvSpPr>
            <p:spPr>
              <a:xfrm flipH="false" flipV="false" rot="0">
                <a:off x="0" y="0"/>
                <a:ext cx="3586542" cy="1410569"/>
              </a:xfrm>
              <a:custGeom>
                <a:avLst/>
                <a:gdLst/>
                <a:ahLst/>
                <a:cxnLst/>
                <a:rect r="r" b="b" t="t" l="l"/>
                <a:pathLst>
                  <a:path h="1410569" w="3586542">
                    <a:moveTo>
                      <a:pt x="3462081" y="1410569"/>
                    </a:moveTo>
                    <a:lnTo>
                      <a:pt x="124460" y="1410569"/>
                    </a:lnTo>
                    <a:cubicBezTo>
                      <a:pt x="55880" y="1410569"/>
                      <a:pt x="0" y="1354689"/>
                      <a:pt x="0" y="1286109"/>
                    </a:cubicBezTo>
                    <a:lnTo>
                      <a:pt x="0" y="124460"/>
                    </a:lnTo>
                    <a:cubicBezTo>
                      <a:pt x="0" y="55880"/>
                      <a:pt x="55880" y="0"/>
                      <a:pt x="124460" y="0"/>
                    </a:cubicBezTo>
                    <a:lnTo>
                      <a:pt x="3462081" y="0"/>
                    </a:lnTo>
                    <a:cubicBezTo>
                      <a:pt x="3530661" y="0"/>
                      <a:pt x="3586542" y="55880"/>
                      <a:pt x="3586542" y="124460"/>
                    </a:cubicBezTo>
                    <a:lnTo>
                      <a:pt x="3586542" y="1286109"/>
                    </a:lnTo>
                    <a:cubicBezTo>
                      <a:pt x="3586542" y="1354689"/>
                      <a:pt x="3530661" y="1410569"/>
                      <a:pt x="3462081" y="1410569"/>
                    </a:cubicBezTo>
                    <a:close/>
                  </a:path>
                </a:pathLst>
              </a:custGeom>
              <a:solidFill>
                <a:srgbClr val="FFFFFF"/>
              </a:solidFill>
            </p:spPr>
          </p:sp>
        </p:grpSp>
        <p:sp>
          <p:nvSpPr>
            <p:cNvPr name="TextBox 13" id="13"/>
            <p:cNvSpPr txBox="true"/>
            <p:nvPr/>
          </p:nvSpPr>
          <p:spPr>
            <a:xfrm rot="0">
              <a:off x="218403" y="6116881"/>
              <a:ext cx="5834843" cy="500681"/>
            </a:xfrm>
            <a:prstGeom prst="rect">
              <a:avLst/>
            </a:prstGeom>
          </p:spPr>
          <p:txBody>
            <a:bodyPr anchor="t" rtlCol="false" tIns="0" lIns="0" bIns="0" rIns="0">
              <a:spAutoFit/>
            </a:bodyPr>
            <a:lstStyle/>
            <a:p>
              <a:pPr algn="ctr" marL="0" indent="0" lvl="0">
                <a:lnSpc>
                  <a:spcPts val="2465"/>
                </a:lnSpc>
                <a:spcBef>
                  <a:spcPct val="0"/>
                </a:spcBef>
              </a:pPr>
              <a:r>
                <a:rPr lang="en-US" sz="2900">
                  <a:solidFill>
                    <a:srgbClr val="004AAD"/>
                  </a:solidFill>
                  <a:latin typeface="Brice BoldCondensed Bold"/>
                </a:rPr>
                <a:t>LATITUDE</a:t>
              </a:r>
            </a:p>
          </p:txBody>
        </p:sp>
        <p:sp>
          <p:nvSpPr>
            <p:cNvPr name="TextBox 14" id="14"/>
            <p:cNvSpPr txBox="true"/>
            <p:nvPr/>
          </p:nvSpPr>
          <p:spPr>
            <a:xfrm rot="0">
              <a:off x="218403" y="6656319"/>
              <a:ext cx="5834843" cy="1120722"/>
            </a:xfrm>
            <a:prstGeom prst="rect">
              <a:avLst/>
            </a:prstGeom>
          </p:spPr>
          <p:txBody>
            <a:bodyPr anchor="t" rtlCol="false" tIns="0" lIns="0" bIns="0" rIns="0">
              <a:spAutoFit/>
            </a:bodyPr>
            <a:lstStyle/>
            <a:p>
              <a:pPr algn="l" marL="0" indent="0" lvl="0">
                <a:lnSpc>
                  <a:spcPts val="3307"/>
                </a:lnSpc>
                <a:spcBef>
                  <a:spcPct val="0"/>
                </a:spcBef>
              </a:pPr>
              <a:r>
                <a:rPr lang="en-US" sz="2175">
                  <a:solidFill>
                    <a:srgbClr val="000000"/>
                  </a:solidFill>
                  <a:latin typeface="Agrandir"/>
                </a:rPr>
                <a:t>North-south position on Earth's surface.</a:t>
              </a:r>
            </a:p>
          </p:txBody>
        </p:sp>
        <p:grpSp>
          <p:nvGrpSpPr>
            <p:cNvPr name="Group 15" id="15"/>
            <p:cNvGrpSpPr/>
            <p:nvPr/>
          </p:nvGrpSpPr>
          <p:grpSpPr>
            <a:xfrm rot="0">
              <a:off x="0" y="8506191"/>
              <a:ext cx="6271649" cy="2466609"/>
              <a:chOff x="0" y="0"/>
              <a:chExt cx="3586541" cy="1410569"/>
            </a:xfrm>
          </p:grpSpPr>
          <p:sp>
            <p:nvSpPr>
              <p:cNvPr name="Freeform 16" id="16"/>
              <p:cNvSpPr/>
              <p:nvPr/>
            </p:nvSpPr>
            <p:spPr>
              <a:xfrm flipH="false" flipV="false" rot="0">
                <a:off x="0" y="0"/>
                <a:ext cx="3586542" cy="1410569"/>
              </a:xfrm>
              <a:custGeom>
                <a:avLst/>
                <a:gdLst/>
                <a:ahLst/>
                <a:cxnLst/>
                <a:rect r="r" b="b" t="t" l="l"/>
                <a:pathLst>
                  <a:path h="1410569" w="3586542">
                    <a:moveTo>
                      <a:pt x="3462081" y="1410569"/>
                    </a:moveTo>
                    <a:lnTo>
                      <a:pt x="124460" y="1410569"/>
                    </a:lnTo>
                    <a:cubicBezTo>
                      <a:pt x="55880" y="1410569"/>
                      <a:pt x="0" y="1354689"/>
                      <a:pt x="0" y="1286109"/>
                    </a:cubicBezTo>
                    <a:lnTo>
                      <a:pt x="0" y="124460"/>
                    </a:lnTo>
                    <a:cubicBezTo>
                      <a:pt x="0" y="55880"/>
                      <a:pt x="55880" y="0"/>
                      <a:pt x="124460" y="0"/>
                    </a:cubicBezTo>
                    <a:lnTo>
                      <a:pt x="3462081" y="0"/>
                    </a:lnTo>
                    <a:cubicBezTo>
                      <a:pt x="3530661" y="0"/>
                      <a:pt x="3586542" y="55880"/>
                      <a:pt x="3586542" y="124460"/>
                    </a:cubicBezTo>
                    <a:lnTo>
                      <a:pt x="3586542" y="1286109"/>
                    </a:lnTo>
                    <a:cubicBezTo>
                      <a:pt x="3586542" y="1354689"/>
                      <a:pt x="3530661" y="1410569"/>
                      <a:pt x="3462081" y="1410569"/>
                    </a:cubicBezTo>
                    <a:close/>
                  </a:path>
                </a:pathLst>
              </a:custGeom>
              <a:solidFill>
                <a:srgbClr val="FFFFFF"/>
              </a:solidFill>
            </p:spPr>
          </p:sp>
        </p:grpSp>
        <p:sp>
          <p:nvSpPr>
            <p:cNvPr name="TextBox 17" id="17"/>
            <p:cNvSpPr txBox="true"/>
            <p:nvPr/>
          </p:nvSpPr>
          <p:spPr>
            <a:xfrm rot="0">
              <a:off x="218403" y="8952278"/>
              <a:ext cx="5834843" cy="500681"/>
            </a:xfrm>
            <a:prstGeom prst="rect">
              <a:avLst/>
            </a:prstGeom>
          </p:spPr>
          <p:txBody>
            <a:bodyPr anchor="t" rtlCol="false" tIns="0" lIns="0" bIns="0" rIns="0">
              <a:spAutoFit/>
            </a:bodyPr>
            <a:lstStyle/>
            <a:p>
              <a:pPr algn="ctr" marL="0" indent="0" lvl="0">
                <a:lnSpc>
                  <a:spcPts val="2465"/>
                </a:lnSpc>
                <a:spcBef>
                  <a:spcPct val="0"/>
                </a:spcBef>
              </a:pPr>
              <a:r>
                <a:rPr lang="en-US" sz="2900">
                  <a:solidFill>
                    <a:srgbClr val="004AAD"/>
                  </a:solidFill>
                  <a:latin typeface="Brice BoldCondensed Bold"/>
                </a:rPr>
                <a:t>LONGITUDE</a:t>
              </a:r>
            </a:p>
          </p:txBody>
        </p:sp>
        <p:sp>
          <p:nvSpPr>
            <p:cNvPr name="TextBox 18" id="18"/>
            <p:cNvSpPr txBox="true"/>
            <p:nvPr/>
          </p:nvSpPr>
          <p:spPr>
            <a:xfrm rot="0">
              <a:off x="218403" y="9491716"/>
              <a:ext cx="5834843" cy="1120722"/>
            </a:xfrm>
            <a:prstGeom prst="rect">
              <a:avLst/>
            </a:prstGeom>
          </p:spPr>
          <p:txBody>
            <a:bodyPr anchor="t" rtlCol="false" tIns="0" lIns="0" bIns="0" rIns="0">
              <a:spAutoFit/>
            </a:bodyPr>
            <a:lstStyle/>
            <a:p>
              <a:pPr algn="l" marL="0" indent="0" lvl="0">
                <a:lnSpc>
                  <a:spcPts val="3307"/>
                </a:lnSpc>
                <a:spcBef>
                  <a:spcPct val="0"/>
                </a:spcBef>
              </a:pPr>
              <a:r>
                <a:rPr lang="en-US" sz="2175">
                  <a:solidFill>
                    <a:srgbClr val="000000"/>
                  </a:solidFill>
                  <a:latin typeface="Agrandir"/>
                </a:rPr>
                <a:t>East-west position on Earth's surface.</a:t>
              </a:r>
            </a:p>
          </p:txBody>
        </p:sp>
        <p:grpSp>
          <p:nvGrpSpPr>
            <p:cNvPr name="Group 19" id="19"/>
            <p:cNvGrpSpPr/>
            <p:nvPr/>
          </p:nvGrpSpPr>
          <p:grpSpPr>
            <a:xfrm rot="0">
              <a:off x="6797608" y="0"/>
              <a:ext cx="6271649" cy="2466609"/>
              <a:chOff x="0" y="0"/>
              <a:chExt cx="3586541" cy="1410569"/>
            </a:xfrm>
          </p:grpSpPr>
          <p:sp>
            <p:nvSpPr>
              <p:cNvPr name="Freeform 20" id="20"/>
              <p:cNvSpPr/>
              <p:nvPr/>
            </p:nvSpPr>
            <p:spPr>
              <a:xfrm flipH="false" flipV="false" rot="0">
                <a:off x="0" y="0"/>
                <a:ext cx="3586542" cy="1410569"/>
              </a:xfrm>
              <a:custGeom>
                <a:avLst/>
                <a:gdLst/>
                <a:ahLst/>
                <a:cxnLst/>
                <a:rect r="r" b="b" t="t" l="l"/>
                <a:pathLst>
                  <a:path h="1410569" w="3586542">
                    <a:moveTo>
                      <a:pt x="3462081" y="1410569"/>
                    </a:moveTo>
                    <a:lnTo>
                      <a:pt x="124460" y="1410569"/>
                    </a:lnTo>
                    <a:cubicBezTo>
                      <a:pt x="55880" y="1410569"/>
                      <a:pt x="0" y="1354689"/>
                      <a:pt x="0" y="1286109"/>
                    </a:cubicBezTo>
                    <a:lnTo>
                      <a:pt x="0" y="124460"/>
                    </a:lnTo>
                    <a:cubicBezTo>
                      <a:pt x="0" y="55880"/>
                      <a:pt x="55880" y="0"/>
                      <a:pt x="124460" y="0"/>
                    </a:cubicBezTo>
                    <a:lnTo>
                      <a:pt x="3462081" y="0"/>
                    </a:lnTo>
                    <a:cubicBezTo>
                      <a:pt x="3530661" y="0"/>
                      <a:pt x="3586542" y="55880"/>
                      <a:pt x="3586542" y="124460"/>
                    </a:cubicBezTo>
                    <a:lnTo>
                      <a:pt x="3586542" y="1286109"/>
                    </a:lnTo>
                    <a:cubicBezTo>
                      <a:pt x="3586542" y="1354689"/>
                      <a:pt x="3530661" y="1410569"/>
                      <a:pt x="3462081" y="1410569"/>
                    </a:cubicBezTo>
                    <a:close/>
                  </a:path>
                </a:pathLst>
              </a:custGeom>
              <a:solidFill>
                <a:srgbClr val="FFFFFF"/>
              </a:solidFill>
            </p:spPr>
          </p:sp>
        </p:grpSp>
        <p:sp>
          <p:nvSpPr>
            <p:cNvPr name="TextBox 21" id="21"/>
            <p:cNvSpPr txBox="true"/>
            <p:nvPr/>
          </p:nvSpPr>
          <p:spPr>
            <a:xfrm rot="0">
              <a:off x="7016012" y="446087"/>
              <a:ext cx="5834843" cy="500681"/>
            </a:xfrm>
            <a:prstGeom prst="rect">
              <a:avLst/>
            </a:prstGeom>
          </p:spPr>
          <p:txBody>
            <a:bodyPr anchor="t" rtlCol="false" tIns="0" lIns="0" bIns="0" rIns="0">
              <a:spAutoFit/>
            </a:bodyPr>
            <a:lstStyle/>
            <a:p>
              <a:pPr algn="ctr" marL="0" indent="0" lvl="0">
                <a:lnSpc>
                  <a:spcPts val="2465"/>
                </a:lnSpc>
                <a:spcBef>
                  <a:spcPct val="0"/>
                </a:spcBef>
              </a:pPr>
              <a:r>
                <a:rPr lang="en-US" sz="2900">
                  <a:solidFill>
                    <a:srgbClr val="004AAD"/>
                  </a:solidFill>
                  <a:latin typeface="Brice BoldCondensed Bold"/>
                </a:rPr>
                <a:t>DATE</a:t>
              </a:r>
            </a:p>
          </p:txBody>
        </p:sp>
        <p:sp>
          <p:nvSpPr>
            <p:cNvPr name="TextBox 22" id="22"/>
            <p:cNvSpPr txBox="true"/>
            <p:nvPr/>
          </p:nvSpPr>
          <p:spPr>
            <a:xfrm rot="0">
              <a:off x="7016012" y="985525"/>
              <a:ext cx="5834843" cy="1120722"/>
            </a:xfrm>
            <a:prstGeom prst="rect">
              <a:avLst/>
            </a:prstGeom>
          </p:spPr>
          <p:txBody>
            <a:bodyPr anchor="t" rtlCol="false" tIns="0" lIns="0" bIns="0" rIns="0">
              <a:spAutoFit/>
            </a:bodyPr>
            <a:lstStyle/>
            <a:p>
              <a:pPr algn="l" marL="0" indent="0" lvl="0">
                <a:lnSpc>
                  <a:spcPts val="3307"/>
                </a:lnSpc>
                <a:spcBef>
                  <a:spcPct val="0"/>
                </a:spcBef>
              </a:pPr>
              <a:r>
                <a:rPr lang="en-US" sz="2175">
                  <a:solidFill>
                    <a:srgbClr val="000000"/>
                  </a:solidFill>
                  <a:latin typeface="Agrandir"/>
                </a:rPr>
                <a:t>Recorded date of COVID-19 data.</a:t>
              </a:r>
            </a:p>
          </p:txBody>
        </p:sp>
        <p:grpSp>
          <p:nvGrpSpPr>
            <p:cNvPr name="Group 23" id="23"/>
            <p:cNvGrpSpPr/>
            <p:nvPr/>
          </p:nvGrpSpPr>
          <p:grpSpPr>
            <a:xfrm rot="0">
              <a:off x="6797608" y="2835397"/>
              <a:ext cx="6271649" cy="2466609"/>
              <a:chOff x="0" y="0"/>
              <a:chExt cx="3586541" cy="1410569"/>
            </a:xfrm>
          </p:grpSpPr>
          <p:sp>
            <p:nvSpPr>
              <p:cNvPr name="Freeform 24" id="24"/>
              <p:cNvSpPr/>
              <p:nvPr/>
            </p:nvSpPr>
            <p:spPr>
              <a:xfrm flipH="false" flipV="false" rot="0">
                <a:off x="0" y="0"/>
                <a:ext cx="3586542" cy="1410569"/>
              </a:xfrm>
              <a:custGeom>
                <a:avLst/>
                <a:gdLst/>
                <a:ahLst/>
                <a:cxnLst/>
                <a:rect r="r" b="b" t="t" l="l"/>
                <a:pathLst>
                  <a:path h="1410569" w="3586542">
                    <a:moveTo>
                      <a:pt x="3462081" y="1410569"/>
                    </a:moveTo>
                    <a:lnTo>
                      <a:pt x="124460" y="1410569"/>
                    </a:lnTo>
                    <a:cubicBezTo>
                      <a:pt x="55880" y="1410569"/>
                      <a:pt x="0" y="1354689"/>
                      <a:pt x="0" y="1286109"/>
                    </a:cubicBezTo>
                    <a:lnTo>
                      <a:pt x="0" y="124460"/>
                    </a:lnTo>
                    <a:cubicBezTo>
                      <a:pt x="0" y="55880"/>
                      <a:pt x="55880" y="0"/>
                      <a:pt x="124460" y="0"/>
                    </a:cubicBezTo>
                    <a:lnTo>
                      <a:pt x="3462081" y="0"/>
                    </a:lnTo>
                    <a:cubicBezTo>
                      <a:pt x="3530661" y="0"/>
                      <a:pt x="3586542" y="55880"/>
                      <a:pt x="3586542" y="124460"/>
                    </a:cubicBezTo>
                    <a:lnTo>
                      <a:pt x="3586542" y="1286109"/>
                    </a:lnTo>
                    <a:cubicBezTo>
                      <a:pt x="3586542" y="1354689"/>
                      <a:pt x="3530661" y="1410569"/>
                      <a:pt x="3462081" y="1410569"/>
                    </a:cubicBezTo>
                    <a:close/>
                  </a:path>
                </a:pathLst>
              </a:custGeom>
              <a:solidFill>
                <a:srgbClr val="FFFFFF"/>
              </a:solidFill>
            </p:spPr>
          </p:sp>
        </p:grpSp>
        <p:sp>
          <p:nvSpPr>
            <p:cNvPr name="TextBox 25" id="25"/>
            <p:cNvSpPr txBox="true"/>
            <p:nvPr/>
          </p:nvSpPr>
          <p:spPr>
            <a:xfrm rot="0">
              <a:off x="7016012" y="3281484"/>
              <a:ext cx="5834843" cy="500681"/>
            </a:xfrm>
            <a:prstGeom prst="rect">
              <a:avLst/>
            </a:prstGeom>
          </p:spPr>
          <p:txBody>
            <a:bodyPr anchor="t" rtlCol="false" tIns="0" lIns="0" bIns="0" rIns="0">
              <a:spAutoFit/>
            </a:bodyPr>
            <a:lstStyle/>
            <a:p>
              <a:pPr algn="ctr" marL="0" indent="0" lvl="0">
                <a:lnSpc>
                  <a:spcPts val="2465"/>
                </a:lnSpc>
                <a:spcBef>
                  <a:spcPct val="0"/>
                </a:spcBef>
              </a:pPr>
              <a:r>
                <a:rPr lang="en-US" sz="2900">
                  <a:solidFill>
                    <a:srgbClr val="004AAD"/>
                  </a:solidFill>
                  <a:latin typeface="Brice BoldCondensed Bold"/>
                </a:rPr>
                <a:t>CONFIRMED</a:t>
              </a:r>
            </a:p>
          </p:txBody>
        </p:sp>
        <p:sp>
          <p:nvSpPr>
            <p:cNvPr name="TextBox 26" id="26"/>
            <p:cNvSpPr txBox="true"/>
            <p:nvPr/>
          </p:nvSpPr>
          <p:spPr>
            <a:xfrm rot="0">
              <a:off x="7016012" y="3820922"/>
              <a:ext cx="5834843" cy="1120722"/>
            </a:xfrm>
            <a:prstGeom prst="rect">
              <a:avLst/>
            </a:prstGeom>
          </p:spPr>
          <p:txBody>
            <a:bodyPr anchor="t" rtlCol="false" tIns="0" lIns="0" bIns="0" rIns="0">
              <a:spAutoFit/>
            </a:bodyPr>
            <a:lstStyle/>
            <a:p>
              <a:pPr algn="l" marL="0" indent="0" lvl="0">
                <a:lnSpc>
                  <a:spcPts val="3307"/>
                </a:lnSpc>
                <a:spcBef>
                  <a:spcPct val="0"/>
                </a:spcBef>
              </a:pPr>
              <a:r>
                <a:rPr lang="en-US" sz="2175">
                  <a:solidFill>
                    <a:srgbClr val="000000"/>
                  </a:solidFill>
                  <a:latin typeface="Agrandir"/>
                </a:rPr>
                <a:t>Number of diagnosed COVID-19 cases.</a:t>
              </a:r>
            </a:p>
          </p:txBody>
        </p:sp>
        <p:grpSp>
          <p:nvGrpSpPr>
            <p:cNvPr name="Group 27" id="27"/>
            <p:cNvGrpSpPr/>
            <p:nvPr/>
          </p:nvGrpSpPr>
          <p:grpSpPr>
            <a:xfrm rot="0">
              <a:off x="6797608" y="5670794"/>
              <a:ext cx="6271649" cy="2466609"/>
              <a:chOff x="0" y="0"/>
              <a:chExt cx="3586541" cy="1410569"/>
            </a:xfrm>
          </p:grpSpPr>
          <p:sp>
            <p:nvSpPr>
              <p:cNvPr name="Freeform 28" id="28"/>
              <p:cNvSpPr/>
              <p:nvPr/>
            </p:nvSpPr>
            <p:spPr>
              <a:xfrm flipH="false" flipV="false" rot="0">
                <a:off x="0" y="0"/>
                <a:ext cx="3586542" cy="1410569"/>
              </a:xfrm>
              <a:custGeom>
                <a:avLst/>
                <a:gdLst/>
                <a:ahLst/>
                <a:cxnLst/>
                <a:rect r="r" b="b" t="t" l="l"/>
                <a:pathLst>
                  <a:path h="1410569" w="3586542">
                    <a:moveTo>
                      <a:pt x="3462081" y="1410569"/>
                    </a:moveTo>
                    <a:lnTo>
                      <a:pt x="124460" y="1410569"/>
                    </a:lnTo>
                    <a:cubicBezTo>
                      <a:pt x="55880" y="1410569"/>
                      <a:pt x="0" y="1354689"/>
                      <a:pt x="0" y="1286109"/>
                    </a:cubicBezTo>
                    <a:lnTo>
                      <a:pt x="0" y="124460"/>
                    </a:lnTo>
                    <a:cubicBezTo>
                      <a:pt x="0" y="55880"/>
                      <a:pt x="55880" y="0"/>
                      <a:pt x="124460" y="0"/>
                    </a:cubicBezTo>
                    <a:lnTo>
                      <a:pt x="3462081" y="0"/>
                    </a:lnTo>
                    <a:cubicBezTo>
                      <a:pt x="3530661" y="0"/>
                      <a:pt x="3586542" y="55880"/>
                      <a:pt x="3586542" y="124460"/>
                    </a:cubicBezTo>
                    <a:lnTo>
                      <a:pt x="3586542" y="1286109"/>
                    </a:lnTo>
                    <a:cubicBezTo>
                      <a:pt x="3586542" y="1354689"/>
                      <a:pt x="3530661" y="1410569"/>
                      <a:pt x="3462081" y="1410569"/>
                    </a:cubicBezTo>
                    <a:close/>
                  </a:path>
                </a:pathLst>
              </a:custGeom>
              <a:solidFill>
                <a:srgbClr val="FFFFFF"/>
              </a:solidFill>
            </p:spPr>
          </p:sp>
        </p:grpSp>
        <p:sp>
          <p:nvSpPr>
            <p:cNvPr name="TextBox 29" id="29"/>
            <p:cNvSpPr txBox="true"/>
            <p:nvPr/>
          </p:nvSpPr>
          <p:spPr>
            <a:xfrm rot="0">
              <a:off x="7016012" y="6116881"/>
              <a:ext cx="5834843" cy="500681"/>
            </a:xfrm>
            <a:prstGeom prst="rect">
              <a:avLst/>
            </a:prstGeom>
          </p:spPr>
          <p:txBody>
            <a:bodyPr anchor="t" rtlCol="false" tIns="0" lIns="0" bIns="0" rIns="0">
              <a:spAutoFit/>
            </a:bodyPr>
            <a:lstStyle/>
            <a:p>
              <a:pPr algn="ctr" marL="0" indent="0" lvl="0">
                <a:lnSpc>
                  <a:spcPts val="2465"/>
                </a:lnSpc>
                <a:spcBef>
                  <a:spcPct val="0"/>
                </a:spcBef>
              </a:pPr>
              <a:r>
                <a:rPr lang="en-US" sz="2900">
                  <a:solidFill>
                    <a:srgbClr val="004AAD"/>
                  </a:solidFill>
                  <a:latin typeface="Brice BoldCondensed Bold"/>
                </a:rPr>
                <a:t>DEATHS</a:t>
              </a:r>
            </a:p>
          </p:txBody>
        </p:sp>
        <p:sp>
          <p:nvSpPr>
            <p:cNvPr name="TextBox 30" id="30"/>
            <p:cNvSpPr txBox="true"/>
            <p:nvPr/>
          </p:nvSpPr>
          <p:spPr>
            <a:xfrm rot="0">
              <a:off x="7016012" y="6656319"/>
              <a:ext cx="5834843" cy="1120722"/>
            </a:xfrm>
            <a:prstGeom prst="rect">
              <a:avLst/>
            </a:prstGeom>
          </p:spPr>
          <p:txBody>
            <a:bodyPr anchor="t" rtlCol="false" tIns="0" lIns="0" bIns="0" rIns="0">
              <a:spAutoFit/>
            </a:bodyPr>
            <a:lstStyle/>
            <a:p>
              <a:pPr algn="l" marL="0" indent="0" lvl="0">
                <a:lnSpc>
                  <a:spcPts val="3307"/>
                </a:lnSpc>
                <a:spcBef>
                  <a:spcPct val="0"/>
                </a:spcBef>
              </a:pPr>
              <a:r>
                <a:rPr lang="en-US" sz="2175">
                  <a:solidFill>
                    <a:srgbClr val="000000"/>
                  </a:solidFill>
                  <a:latin typeface="Agrandir"/>
                </a:rPr>
                <a:t>Number of COVID-19-related deaths.</a:t>
              </a:r>
            </a:p>
          </p:txBody>
        </p:sp>
        <p:grpSp>
          <p:nvGrpSpPr>
            <p:cNvPr name="Group 31" id="31"/>
            <p:cNvGrpSpPr/>
            <p:nvPr/>
          </p:nvGrpSpPr>
          <p:grpSpPr>
            <a:xfrm rot="0">
              <a:off x="6797608" y="8506191"/>
              <a:ext cx="6271649" cy="2466609"/>
              <a:chOff x="0" y="0"/>
              <a:chExt cx="3586541" cy="1410569"/>
            </a:xfrm>
          </p:grpSpPr>
          <p:sp>
            <p:nvSpPr>
              <p:cNvPr name="Freeform 32" id="32"/>
              <p:cNvSpPr/>
              <p:nvPr/>
            </p:nvSpPr>
            <p:spPr>
              <a:xfrm flipH="false" flipV="false" rot="0">
                <a:off x="0" y="0"/>
                <a:ext cx="3586542" cy="1410569"/>
              </a:xfrm>
              <a:custGeom>
                <a:avLst/>
                <a:gdLst/>
                <a:ahLst/>
                <a:cxnLst/>
                <a:rect r="r" b="b" t="t" l="l"/>
                <a:pathLst>
                  <a:path h="1410569" w="3586542">
                    <a:moveTo>
                      <a:pt x="3462081" y="1410569"/>
                    </a:moveTo>
                    <a:lnTo>
                      <a:pt x="124460" y="1410569"/>
                    </a:lnTo>
                    <a:cubicBezTo>
                      <a:pt x="55880" y="1410569"/>
                      <a:pt x="0" y="1354689"/>
                      <a:pt x="0" y="1286109"/>
                    </a:cubicBezTo>
                    <a:lnTo>
                      <a:pt x="0" y="124460"/>
                    </a:lnTo>
                    <a:cubicBezTo>
                      <a:pt x="0" y="55880"/>
                      <a:pt x="55880" y="0"/>
                      <a:pt x="124460" y="0"/>
                    </a:cubicBezTo>
                    <a:lnTo>
                      <a:pt x="3462081" y="0"/>
                    </a:lnTo>
                    <a:cubicBezTo>
                      <a:pt x="3530661" y="0"/>
                      <a:pt x="3586542" y="55880"/>
                      <a:pt x="3586542" y="124460"/>
                    </a:cubicBezTo>
                    <a:lnTo>
                      <a:pt x="3586542" y="1286109"/>
                    </a:lnTo>
                    <a:cubicBezTo>
                      <a:pt x="3586542" y="1354689"/>
                      <a:pt x="3530661" y="1410569"/>
                      <a:pt x="3462081" y="1410569"/>
                    </a:cubicBezTo>
                    <a:close/>
                  </a:path>
                </a:pathLst>
              </a:custGeom>
              <a:solidFill>
                <a:srgbClr val="FFFFFF"/>
              </a:solidFill>
            </p:spPr>
          </p:sp>
        </p:grpSp>
        <p:sp>
          <p:nvSpPr>
            <p:cNvPr name="TextBox 33" id="33"/>
            <p:cNvSpPr txBox="true"/>
            <p:nvPr/>
          </p:nvSpPr>
          <p:spPr>
            <a:xfrm rot="0">
              <a:off x="7016012" y="8952278"/>
              <a:ext cx="5834843" cy="500681"/>
            </a:xfrm>
            <a:prstGeom prst="rect">
              <a:avLst/>
            </a:prstGeom>
          </p:spPr>
          <p:txBody>
            <a:bodyPr anchor="t" rtlCol="false" tIns="0" lIns="0" bIns="0" rIns="0">
              <a:spAutoFit/>
            </a:bodyPr>
            <a:lstStyle/>
            <a:p>
              <a:pPr algn="ctr" marL="0" indent="0" lvl="0">
                <a:lnSpc>
                  <a:spcPts val="2465"/>
                </a:lnSpc>
                <a:spcBef>
                  <a:spcPct val="0"/>
                </a:spcBef>
              </a:pPr>
              <a:r>
                <a:rPr lang="en-US" sz="2900">
                  <a:solidFill>
                    <a:srgbClr val="004AAD"/>
                  </a:solidFill>
                  <a:latin typeface="Brice BoldCondensed Bold"/>
                </a:rPr>
                <a:t>RECOVERED</a:t>
              </a:r>
            </a:p>
          </p:txBody>
        </p:sp>
        <p:sp>
          <p:nvSpPr>
            <p:cNvPr name="TextBox 34" id="34"/>
            <p:cNvSpPr txBox="true"/>
            <p:nvPr/>
          </p:nvSpPr>
          <p:spPr>
            <a:xfrm rot="0">
              <a:off x="7016012" y="9491716"/>
              <a:ext cx="5834843" cy="1120722"/>
            </a:xfrm>
            <a:prstGeom prst="rect">
              <a:avLst/>
            </a:prstGeom>
          </p:spPr>
          <p:txBody>
            <a:bodyPr anchor="t" rtlCol="false" tIns="0" lIns="0" bIns="0" rIns="0">
              <a:spAutoFit/>
            </a:bodyPr>
            <a:lstStyle/>
            <a:p>
              <a:pPr algn="l" marL="0" indent="0" lvl="0">
                <a:lnSpc>
                  <a:spcPts val="3307"/>
                </a:lnSpc>
                <a:spcBef>
                  <a:spcPct val="0"/>
                </a:spcBef>
              </a:pPr>
              <a:r>
                <a:rPr lang="en-US" sz="2175">
                  <a:solidFill>
                    <a:srgbClr val="000000"/>
                  </a:solidFill>
                  <a:latin typeface="Agrandir"/>
                </a:rPr>
                <a:t>Number of recovered covid-19 cases.</a:t>
              </a:r>
            </a:p>
          </p:txBody>
        </p:sp>
      </p:grpSp>
      <p:sp>
        <p:nvSpPr>
          <p:cNvPr name="TextBox 35" id="35"/>
          <p:cNvSpPr txBox="true"/>
          <p:nvPr/>
        </p:nvSpPr>
        <p:spPr>
          <a:xfrm rot="0">
            <a:off x="1028700" y="3114675"/>
            <a:ext cx="4673106" cy="4410076"/>
          </a:xfrm>
          <a:prstGeom prst="rect">
            <a:avLst/>
          </a:prstGeom>
        </p:spPr>
        <p:txBody>
          <a:bodyPr anchor="t" rtlCol="false" tIns="0" lIns="0" bIns="0" rIns="0">
            <a:spAutoFit/>
          </a:bodyPr>
          <a:lstStyle/>
          <a:p>
            <a:pPr algn="l">
              <a:lnSpc>
                <a:spcPts val="11250"/>
              </a:lnSpc>
            </a:pPr>
            <a:r>
              <a:rPr lang="en-US" sz="12500">
                <a:solidFill>
                  <a:srgbClr val="FFFFFF"/>
                </a:solidFill>
                <a:latin typeface="Brice BoldCondensed Bold"/>
              </a:rPr>
              <a:t>Columns</a:t>
            </a:r>
          </a:p>
          <a:p>
            <a:pPr algn="l">
              <a:lnSpc>
                <a:spcPts val="11250"/>
              </a:lnSpc>
            </a:pPr>
            <a:r>
              <a:rPr lang="en-US" sz="12500">
                <a:solidFill>
                  <a:srgbClr val="FFFFFF"/>
                </a:solidFill>
                <a:latin typeface="Brice BoldCondensed Bold"/>
              </a:rPr>
              <a:t>in the</a:t>
            </a:r>
          </a:p>
          <a:p>
            <a:pPr algn="l">
              <a:lnSpc>
                <a:spcPts val="11250"/>
              </a:lnSpc>
            </a:pPr>
            <a:r>
              <a:rPr lang="en-US" sz="12500">
                <a:solidFill>
                  <a:srgbClr val="FFFFFF"/>
                </a:solidFill>
                <a:latin typeface="Brice BoldCondensed Bold"/>
              </a:rPr>
              <a:t>Dataset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p:cNvSpPr/>
          <p:nvPr/>
        </p:nvSpPr>
        <p:spPr>
          <a:xfrm flipH="false" flipV="false" rot="0">
            <a:off x="1283117" y="2933701"/>
            <a:ext cx="15721765" cy="6324599"/>
          </a:xfrm>
          <a:custGeom>
            <a:avLst/>
            <a:gdLst/>
            <a:ahLst/>
            <a:cxnLst/>
            <a:rect r="r" b="b" t="t" l="l"/>
            <a:pathLst>
              <a:path h="6324599" w="15721765">
                <a:moveTo>
                  <a:pt x="0" y="0"/>
                </a:moveTo>
                <a:lnTo>
                  <a:pt x="15721766" y="0"/>
                </a:lnTo>
                <a:lnTo>
                  <a:pt x="15721766" y="6324599"/>
                </a:lnTo>
                <a:lnTo>
                  <a:pt x="0" y="6324599"/>
                </a:lnTo>
                <a:lnTo>
                  <a:pt x="0" y="0"/>
                </a:lnTo>
                <a:close/>
              </a:path>
            </a:pathLst>
          </a:custGeom>
          <a:blipFill>
            <a:blip r:embed="rId2"/>
            <a:stretch>
              <a:fillRect l="-33377" t="-23617" r="-79799" b="-207581"/>
            </a:stretch>
          </a:blipFill>
        </p:spPr>
      </p:sp>
      <p:sp>
        <p:nvSpPr>
          <p:cNvPr name="TextBox 3" id="3"/>
          <p:cNvSpPr txBox="true"/>
          <p:nvPr/>
        </p:nvSpPr>
        <p:spPr>
          <a:xfrm rot="0">
            <a:off x="1028700" y="1381125"/>
            <a:ext cx="13824236" cy="1552576"/>
          </a:xfrm>
          <a:prstGeom prst="rect">
            <a:avLst/>
          </a:prstGeom>
        </p:spPr>
        <p:txBody>
          <a:bodyPr anchor="t" rtlCol="false" tIns="0" lIns="0" bIns="0" rIns="0">
            <a:spAutoFit/>
          </a:bodyPr>
          <a:lstStyle/>
          <a:p>
            <a:pPr algn="l">
              <a:lnSpc>
                <a:spcPts val="11250"/>
              </a:lnSpc>
            </a:pPr>
            <a:r>
              <a:rPr lang="en-US" sz="12500">
                <a:solidFill>
                  <a:srgbClr val="FFFFFF"/>
                </a:solidFill>
                <a:latin typeface="Brice BoldCondensed Bold"/>
              </a:rPr>
              <a:t>Sample Data from the Dataset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5842"/>
        </a:solidFill>
      </p:bgPr>
    </p:bg>
    <p:spTree>
      <p:nvGrpSpPr>
        <p:cNvPr id="1" name=""/>
        <p:cNvGrpSpPr/>
        <p:nvPr/>
      </p:nvGrpSpPr>
      <p:grpSpPr>
        <a:xfrm>
          <a:off x="0" y="0"/>
          <a:ext cx="0" cy="0"/>
          <a:chOff x="0" y="0"/>
          <a:chExt cx="0" cy="0"/>
        </a:xfrm>
      </p:grpSpPr>
      <p:sp>
        <p:nvSpPr>
          <p:cNvPr name="Freeform 2" id="2"/>
          <p:cNvSpPr/>
          <p:nvPr/>
        </p:nvSpPr>
        <p:spPr>
          <a:xfrm flipH="false" flipV="false" rot="0">
            <a:off x="9395277" y="1028700"/>
            <a:ext cx="10810735" cy="14573294"/>
          </a:xfrm>
          <a:custGeom>
            <a:avLst/>
            <a:gdLst/>
            <a:ahLst/>
            <a:cxnLst/>
            <a:rect r="r" b="b" t="t" l="l"/>
            <a:pathLst>
              <a:path h="14573294" w="10810735">
                <a:moveTo>
                  <a:pt x="0" y="0"/>
                </a:moveTo>
                <a:lnTo>
                  <a:pt x="10810735" y="0"/>
                </a:lnTo>
                <a:lnTo>
                  <a:pt x="10810735" y="14573294"/>
                </a:lnTo>
                <a:lnTo>
                  <a:pt x="0" y="145732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120681"/>
            <a:ext cx="10409572" cy="6045639"/>
            <a:chOff x="0" y="0"/>
            <a:chExt cx="13879429" cy="8060852"/>
          </a:xfrm>
        </p:grpSpPr>
        <p:sp>
          <p:nvSpPr>
            <p:cNvPr name="TextBox 4" id="4"/>
            <p:cNvSpPr txBox="true"/>
            <p:nvPr/>
          </p:nvSpPr>
          <p:spPr>
            <a:xfrm rot="0">
              <a:off x="0" y="1106900"/>
              <a:ext cx="13879429" cy="5727703"/>
            </a:xfrm>
            <a:prstGeom prst="rect">
              <a:avLst/>
            </a:prstGeom>
          </p:spPr>
          <p:txBody>
            <a:bodyPr anchor="t" rtlCol="false" tIns="0" lIns="0" bIns="0" rIns="0">
              <a:spAutoFit/>
            </a:bodyPr>
            <a:lstStyle/>
            <a:p>
              <a:pPr algn="l">
                <a:lnSpc>
                  <a:spcPts val="15750"/>
                </a:lnSpc>
              </a:pPr>
              <a:r>
                <a:rPr lang="en-US" sz="17500">
                  <a:solidFill>
                    <a:srgbClr val="FFFFFF"/>
                  </a:solidFill>
                  <a:latin typeface="Brice BoldCondensed Bold"/>
                </a:rPr>
                <a:t>Data</a:t>
              </a:r>
            </a:p>
            <a:p>
              <a:pPr algn="l">
                <a:lnSpc>
                  <a:spcPts val="15750"/>
                </a:lnSpc>
              </a:pPr>
              <a:r>
                <a:rPr lang="en-US" sz="17500">
                  <a:solidFill>
                    <a:srgbClr val="FFFFFF"/>
                  </a:solidFill>
                  <a:latin typeface="Brice BoldCondensed Bold"/>
                </a:rPr>
                <a:t>Preparation</a:t>
              </a:r>
            </a:p>
          </p:txBody>
        </p:sp>
        <p:sp>
          <p:nvSpPr>
            <p:cNvPr name="TextBox 5" id="5"/>
            <p:cNvSpPr txBox="true"/>
            <p:nvPr/>
          </p:nvSpPr>
          <p:spPr>
            <a:xfrm rot="0">
              <a:off x="0" y="6809203"/>
              <a:ext cx="11163121" cy="1251649"/>
            </a:xfrm>
            <a:prstGeom prst="rect">
              <a:avLst/>
            </a:prstGeom>
          </p:spPr>
          <p:txBody>
            <a:bodyPr anchor="t" rtlCol="false" tIns="0" lIns="0" bIns="0" rIns="0">
              <a:spAutoFit/>
            </a:bodyPr>
            <a:lstStyle/>
            <a:p>
              <a:pPr algn="l">
                <a:lnSpc>
                  <a:spcPts val="3647"/>
                </a:lnSpc>
              </a:pPr>
              <a:r>
                <a:rPr lang="en-US" sz="2399">
                  <a:solidFill>
                    <a:srgbClr val="FFFFFF"/>
                  </a:solidFill>
                  <a:latin typeface="Agrandir"/>
                </a:rPr>
                <a:t>Christian Nico Gayo</a:t>
              </a:r>
            </a:p>
            <a:p>
              <a:pPr algn="l" marL="0" indent="0" lvl="0">
                <a:lnSpc>
                  <a:spcPts val="3648"/>
                </a:lnSpc>
              </a:pPr>
              <a:r>
                <a:rPr lang="en-US" sz="2400">
                  <a:solidFill>
                    <a:srgbClr val="FFFFFF"/>
                  </a:solidFill>
                  <a:latin typeface="Agrandir"/>
                </a:rPr>
                <a:t>MIP-DA-07</a:t>
              </a:r>
            </a:p>
          </p:txBody>
        </p:sp>
        <p:sp>
          <p:nvSpPr>
            <p:cNvPr name="TextBox 6" id="6"/>
            <p:cNvSpPr txBox="true"/>
            <p:nvPr/>
          </p:nvSpPr>
          <p:spPr>
            <a:xfrm rot="0">
              <a:off x="0" y="-152400"/>
              <a:ext cx="11163121" cy="637000"/>
            </a:xfrm>
            <a:prstGeom prst="rect">
              <a:avLst/>
            </a:prstGeom>
          </p:spPr>
          <p:txBody>
            <a:bodyPr anchor="t" rtlCol="false" tIns="0" lIns="0" bIns="0" rIns="0">
              <a:spAutoFit/>
            </a:bodyPr>
            <a:lstStyle/>
            <a:p>
              <a:pPr algn="l" marL="0" indent="0" lvl="0">
                <a:lnSpc>
                  <a:spcPts val="3647"/>
                </a:lnSpc>
              </a:pPr>
              <a:r>
                <a:rPr lang="en-US" sz="2399">
                  <a:solidFill>
                    <a:srgbClr val="FFFFFF"/>
                  </a:solidFill>
                  <a:latin typeface="Agrandir"/>
                </a:rPr>
                <a:t>COVID-19 Analysis using SQL</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5143500"/>
          </a:xfrm>
          <a:prstGeom prst="rect">
            <a:avLst/>
          </a:prstGeom>
          <a:solidFill>
            <a:srgbClr val="271C34"/>
          </a:solidFill>
        </p:spPr>
      </p:sp>
      <p:sp>
        <p:nvSpPr>
          <p:cNvPr name="AutoShape 3" id="3"/>
          <p:cNvSpPr/>
          <p:nvPr/>
        </p:nvSpPr>
        <p:spPr>
          <a:xfrm rot="0">
            <a:off x="0" y="0"/>
            <a:ext cx="9144000" cy="5143500"/>
          </a:xfrm>
          <a:prstGeom prst="rect">
            <a:avLst/>
          </a:prstGeom>
          <a:solidFill>
            <a:srgbClr val="008037"/>
          </a:solidFill>
        </p:spPr>
      </p:sp>
      <p:sp>
        <p:nvSpPr>
          <p:cNvPr name="Freeform 4" id="4"/>
          <p:cNvSpPr/>
          <p:nvPr/>
        </p:nvSpPr>
        <p:spPr>
          <a:xfrm flipH="false" flipV="false" rot="0">
            <a:off x="0" y="202362"/>
            <a:ext cx="4117681" cy="4757825"/>
          </a:xfrm>
          <a:custGeom>
            <a:avLst/>
            <a:gdLst/>
            <a:ahLst/>
            <a:cxnLst/>
            <a:rect r="r" b="b" t="t" l="l"/>
            <a:pathLst>
              <a:path h="4757825" w="4117681">
                <a:moveTo>
                  <a:pt x="0" y="0"/>
                </a:moveTo>
                <a:lnTo>
                  <a:pt x="4117681" y="0"/>
                </a:lnTo>
                <a:lnTo>
                  <a:pt x="4117681" y="4757826"/>
                </a:lnTo>
                <a:lnTo>
                  <a:pt x="0" y="4757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0" y="5143500"/>
            <a:ext cx="18288000" cy="5143500"/>
          </a:xfrm>
          <a:prstGeom prst="rect">
            <a:avLst/>
          </a:prstGeom>
          <a:solidFill>
            <a:srgbClr val="FACC08"/>
          </a:solidFill>
        </p:spPr>
      </p:sp>
      <p:sp>
        <p:nvSpPr>
          <p:cNvPr name="Freeform 6" id="6"/>
          <p:cNvSpPr/>
          <p:nvPr/>
        </p:nvSpPr>
        <p:spPr>
          <a:xfrm flipH="false" flipV="false" rot="0">
            <a:off x="15193119" y="348663"/>
            <a:ext cx="4132362" cy="4465225"/>
          </a:xfrm>
          <a:custGeom>
            <a:avLst/>
            <a:gdLst/>
            <a:ahLst/>
            <a:cxnLst/>
            <a:rect r="r" b="b" t="t" l="l"/>
            <a:pathLst>
              <a:path h="4465225" w="4132362">
                <a:moveTo>
                  <a:pt x="0" y="0"/>
                </a:moveTo>
                <a:lnTo>
                  <a:pt x="4132362" y="0"/>
                </a:lnTo>
                <a:lnTo>
                  <a:pt x="4132362" y="4465224"/>
                </a:lnTo>
                <a:lnTo>
                  <a:pt x="0" y="4465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499544" y="6270986"/>
            <a:ext cx="4432913" cy="4498343"/>
          </a:xfrm>
          <a:custGeom>
            <a:avLst/>
            <a:gdLst/>
            <a:ahLst/>
            <a:cxnLst/>
            <a:rect r="r" b="b" t="t" l="l"/>
            <a:pathLst>
              <a:path h="4498343" w="4432913">
                <a:moveTo>
                  <a:pt x="0" y="0"/>
                </a:moveTo>
                <a:lnTo>
                  <a:pt x="4432912" y="0"/>
                </a:lnTo>
                <a:lnTo>
                  <a:pt x="4432912" y="4498343"/>
                </a:lnTo>
                <a:lnTo>
                  <a:pt x="0" y="4498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4663086" y="1028700"/>
            <a:ext cx="4184619" cy="2963674"/>
            <a:chOff x="0" y="0"/>
            <a:chExt cx="5579492" cy="3951565"/>
          </a:xfrm>
        </p:grpSpPr>
        <p:sp>
          <p:nvSpPr>
            <p:cNvPr name="TextBox 9" id="9"/>
            <p:cNvSpPr txBox="true"/>
            <p:nvPr/>
          </p:nvSpPr>
          <p:spPr>
            <a:xfrm rot="0">
              <a:off x="0" y="228600"/>
              <a:ext cx="5579492" cy="2190697"/>
            </a:xfrm>
            <a:prstGeom prst="rect">
              <a:avLst/>
            </a:prstGeom>
          </p:spPr>
          <p:txBody>
            <a:bodyPr anchor="t" rtlCol="false" tIns="0" lIns="0" bIns="0" rIns="0">
              <a:spAutoFit/>
            </a:bodyPr>
            <a:lstStyle/>
            <a:p>
              <a:pPr algn="l">
                <a:lnSpc>
                  <a:spcPts val="5957"/>
                </a:lnSpc>
              </a:pPr>
              <a:r>
                <a:rPr lang="en-US" sz="7009">
                  <a:solidFill>
                    <a:srgbClr val="FFA69F"/>
                  </a:solidFill>
                  <a:latin typeface="Brice BoldCondensed Bold"/>
                </a:rPr>
                <a:t>MAMP for localhosting</a:t>
              </a:r>
            </a:p>
          </p:txBody>
        </p:sp>
        <p:sp>
          <p:nvSpPr>
            <p:cNvPr name="TextBox 10" id="10"/>
            <p:cNvSpPr txBox="true"/>
            <p:nvPr/>
          </p:nvSpPr>
          <p:spPr>
            <a:xfrm rot="0">
              <a:off x="0" y="2567168"/>
              <a:ext cx="5579492" cy="1384397"/>
            </a:xfrm>
            <a:prstGeom prst="rect">
              <a:avLst/>
            </a:prstGeom>
          </p:spPr>
          <p:txBody>
            <a:bodyPr anchor="t" rtlCol="false" tIns="0" lIns="0" bIns="0" rIns="0">
              <a:spAutoFit/>
            </a:bodyPr>
            <a:lstStyle/>
            <a:p>
              <a:pPr algn="l" marL="0" indent="0" lvl="0">
                <a:lnSpc>
                  <a:spcPts val="2736"/>
                </a:lnSpc>
                <a:spcBef>
                  <a:spcPct val="0"/>
                </a:spcBef>
              </a:pPr>
              <a:r>
                <a:rPr lang="en-US" sz="1800">
                  <a:solidFill>
                    <a:srgbClr val="FFFFFF"/>
                  </a:solidFill>
                  <a:latin typeface="Agrandir"/>
                </a:rPr>
                <a:t>Wa</a:t>
              </a:r>
              <a:r>
                <a:rPr lang="en-US" sz="1800" u="none">
                  <a:solidFill>
                    <a:srgbClr val="FFFFFF"/>
                  </a:solidFill>
                  <a:latin typeface="Agrandir"/>
                </a:rPr>
                <a:t>sh hands with soap and water or sanitize hands with alcohol before wearing a face mask.</a:t>
              </a:r>
            </a:p>
          </p:txBody>
        </p:sp>
      </p:grpSp>
      <p:grpSp>
        <p:nvGrpSpPr>
          <p:cNvPr name="Group 11" id="11"/>
          <p:cNvGrpSpPr/>
          <p:nvPr/>
        </p:nvGrpSpPr>
        <p:grpSpPr>
          <a:xfrm rot="0">
            <a:off x="2058841" y="6638916"/>
            <a:ext cx="7413569" cy="2619384"/>
            <a:chOff x="0" y="0"/>
            <a:chExt cx="9884759" cy="3492512"/>
          </a:xfrm>
        </p:grpSpPr>
        <p:sp>
          <p:nvSpPr>
            <p:cNvPr name="TextBox 12" id="12"/>
            <p:cNvSpPr txBox="true"/>
            <p:nvPr/>
          </p:nvSpPr>
          <p:spPr>
            <a:xfrm rot="0">
              <a:off x="0" y="228600"/>
              <a:ext cx="9884759" cy="2190697"/>
            </a:xfrm>
            <a:prstGeom prst="rect">
              <a:avLst/>
            </a:prstGeom>
          </p:spPr>
          <p:txBody>
            <a:bodyPr anchor="t" rtlCol="false" tIns="0" lIns="0" bIns="0" rIns="0">
              <a:spAutoFit/>
            </a:bodyPr>
            <a:lstStyle/>
            <a:p>
              <a:pPr algn="l">
                <a:lnSpc>
                  <a:spcPts val="5957"/>
                </a:lnSpc>
              </a:pPr>
              <a:r>
                <a:rPr lang="en-US" sz="7009">
                  <a:solidFill>
                    <a:srgbClr val="271C34"/>
                  </a:solidFill>
                  <a:latin typeface="Brice BoldCondensed Bold"/>
                </a:rPr>
                <a:t>SQL (MySQL) as the primary language for querying</a:t>
              </a:r>
            </a:p>
          </p:txBody>
        </p:sp>
        <p:sp>
          <p:nvSpPr>
            <p:cNvPr name="TextBox 13" id="13"/>
            <p:cNvSpPr txBox="true"/>
            <p:nvPr/>
          </p:nvSpPr>
          <p:spPr>
            <a:xfrm rot="0">
              <a:off x="0" y="2567168"/>
              <a:ext cx="9884759" cy="925344"/>
            </a:xfrm>
            <a:prstGeom prst="rect">
              <a:avLst/>
            </a:prstGeom>
          </p:spPr>
          <p:txBody>
            <a:bodyPr anchor="t" rtlCol="false" tIns="0" lIns="0" bIns="0" rIns="0">
              <a:spAutoFit/>
            </a:bodyPr>
            <a:lstStyle/>
            <a:p>
              <a:pPr algn="l" marL="0" indent="0" lvl="0">
                <a:lnSpc>
                  <a:spcPts val="2736"/>
                </a:lnSpc>
                <a:spcBef>
                  <a:spcPct val="0"/>
                </a:spcBef>
              </a:pPr>
              <a:r>
                <a:rPr lang="en-US" sz="1800">
                  <a:solidFill>
                    <a:srgbClr val="271C34"/>
                  </a:solidFill>
                  <a:latin typeface="Agrandir"/>
                </a:rPr>
                <a:t>E</a:t>
              </a:r>
              <a:r>
                <a:rPr lang="en-US" sz="1800" u="none">
                  <a:solidFill>
                    <a:srgbClr val="271C34"/>
                  </a:solidFill>
                  <a:latin typeface="Agrandir"/>
                </a:rPr>
                <a:t>nsure the nose, mouth, and chin are fully covered. There should be no gaps at the edges of the face mask.</a:t>
              </a:r>
            </a:p>
          </p:txBody>
        </p:sp>
      </p:grpSp>
      <p:grpSp>
        <p:nvGrpSpPr>
          <p:cNvPr name="Group 14" id="14"/>
          <p:cNvGrpSpPr/>
          <p:nvPr/>
        </p:nvGrpSpPr>
        <p:grpSpPr>
          <a:xfrm rot="0">
            <a:off x="9393110" y="723711"/>
            <a:ext cx="5800009" cy="3715129"/>
            <a:chOff x="0" y="0"/>
            <a:chExt cx="7733346" cy="4953505"/>
          </a:xfrm>
        </p:grpSpPr>
        <p:sp>
          <p:nvSpPr>
            <p:cNvPr name="TextBox 15" id="15"/>
            <p:cNvSpPr txBox="true"/>
            <p:nvPr/>
          </p:nvSpPr>
          <p:spPr>
            <a:xfrm rot="0">
              <a:off x="0" y="228600"/>
              <a:ext cx="7733346" cy="3192637"/>
            </a:xfrm>
            <a:prstGeom prst="rect">
              <a:avLst/>
            </a:prstGeom>
          </p:spPr>
          <p:txBody>
            <a:bodyPr anchor="t" rtlCol="false" tIns="0" lIns="0" bIns="0" rIns="0">
              <a:spAutoFit/>
            </a:bodyPr>
            <a:lstStyle/>
            <a:p>
              <a:pPr algn="l">
                <a:lnSpc>
                  <a:spcPts val="5957"/>
                </a:lnSpc>
              </a:pPr>
              <a:r>
                <a:rPr lang="en-US" sz="7009">
                  <a:solidFill>
                    <a:srgbClr val="A388C2"/>
                  </a:solidFill>
                  <a:latin typeface="Brice BoldCondensed Bold"/>
                </a:rPr>
                <a:t>TablePlus for database creation, access, and querying</a:t>
              </a:r>
            </a:p>
          </p:txBody>
        </p:sp>
        <p:sp>
          <p:nvSpPr>
            <p:cNvPr name="TextBox 16" id="16"/>
            <p:cNvSpPr txBox="true"/>
            <p:nvPr/>
          </p:nvSpPr>
          <p:spPr>
            <a:xfrm rot="0">
              <a:off x="0" y="3569108"/>
              <a:ext cx="7733346" cy="1384397"/>
            </a:xfrm>
            <a:prstGeom prst="rect">
              <a:avLst/>
            </a:prstGeom>
          </p:spPr>
          <p:txBody>
            <a:bodyPr anchor="t" rtlCol="false" tIns="0" lIns="0" bIns="0" rIns="0">
              <a:spAutoFit/>
            </a:bodyPr>
            <a:lstStyle/>
            <a:p>
              <a:pPr algn="l" marL="0" indent="0" lvl="0">
                <a:lnSpc>
                  <a:spcPts val="2736"/>
                </a:lnSpc>
                <a:spcBef>
                  <a:spcPct val="0"/>
                </a:spcBef>
              </a:pPr>
              <a:r>
                <a:rPr lang="en-US" sz="1800">
                  <a:solidFill>
                    <a:srgbClr val="FA79E4"/>
                  </a:solidFill>
                  <a:latin typeface="Agrandir"/>
                </a:rPr>
                <a:t>Do not touc</a:t>
              </a:r>
              <a:r>
                <a:rPr lang="en-US" sz="1800" u="none">
                  <a:solidFill>
                    <a:srgbClr val="FA79E4"/>
                  </a:solidFill>
                  <a:latin typeface="Agrandir"/>
                </a:rPr>
                <a:t>h the face mask while using it. Wash or sanitize hands immediately when you accidentally touched it.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DAGERJXY9w4</dc:identifier>
  <dcterms:modified xsi:type="dcterms:W3CDTF">2011-08-01T06:04:30Z</dcterms:modified>
  <cp:revision>1</cp:revision>
  <dc:title>COVID-19 Analysis using SQL</dc:title>
</cp:coreProperties>
</file>